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sldIdLst>
    <p:sldId id="257" r:id="rId4"/>
    <p:sldId id="501" r:id="rId5"/>
    <p:sldId id="258" r:id="rId6"/>
    <p:sldId id="532" r:id="rId7"/>
    <p:sldId id="634" r:id="rId8"/>
    <p:sldId id="535" r:id="rId9"/>
    <p:sldId id="504" r:id="rId10"/>
    <p:sldId id="534" r:id="rId11"/>
    <p:sldId id="522" r:id="rId12"/>
    <p:sldId id="626" r:id="rId13"/>
    <p:sldId id="260" r:id="rId14"/>
    <p:sldId id="477" r:id="rId15"/>
    <p:sldId id="486" r:id="rId16"/>
    <p:sldId id="521" r:id="rId17"/>
    <p:sldId id="268" r:id="rId18"/>
    <p:sldId id="492" r:id="rId19"/>
    <p:sldId id="520" r:id="rId20"/>
    <p:sldId id="524" r:id="rId21"/>
    <p:sldId id="261" r:id="rId22"/>
    <p:sldId id="265" r:id="rId23"/>
    <p:sldId id="266" r:id="rId24"/>
    <p:sldId id="525" r:id="rId25"/>
    <p:sldId id="270" r:id="rId26"/>
    <p:sldId id="518" r:id="rId27"/>
    <p:sldId id="519" r:id="rId28"/>
    <p:sldId id="526" r:id="rId29"/>
    <p:sldId id="272" r:id="rId30"/>
    <p:sldId id="267" r:id="rId31"/>
    <p:sldId id="527" r:id="rId32"/>
    <p:sldId id="517" r:id="rId33"/>
    <p:sldId id="269" r:id="rId34"/>
    <p:sldId id="508" r:id="rId35"/>
    <p:sldId id="531" r:id="rId36"/>
    <p:sldId id="528" r:id="rId37"/>
    <p:sldId id="515" r:id="rId38"/>
    <p:sldId id="536" r:id="rId39"/>
    <p:sldId id="271" r:id="rId40"/>
    <p:sldId id="259" r:id="rId41"/>
    <p:sldId id="529" r:id="rId42"/>
    <p:sldId id="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5" d="100"/>
          <a:sy n="55" d="100"/>
        </p:scale>
        <p:origin x="1096"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s>
</file>

<file path=ppt/diagrams/_rels/data5.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hyperlink" Target="file:///F:\Angela's%20Documents\Oral_History_Training_Company\Programme_At_A_Glance\Programme_At_A%20Glance%202025\Spring2025\Spring2025_WithZoomLinks.pdf" TargetMode="External"/><Relationship Id="rId5" Type="http://schemas.openxmlformats.org/officeDocument/2006/relationships/image" Target="../media/image38.svg"/><Relationship Id="rId4"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5" Type="http://schemas.openxmlformats.org/officeDocument/2006/relationships/hyperlink" Target="file:///F:\Angela's%20Documents\Oral_History_Training_Company\Programme_At_A_Glance\Programme_At_A%20Glance%202025\Spring2025\Spring2025_WithZoomLinks.pdf" TargetMode="External"/><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F76F0349-55CE-427D-8AF1-CF21357BBEC0}"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GB"/>
        </a:p>
      </dgm:t>
    </dgm:pt>
    <dgm:pt modelId="{4532E9FA-E32E-455F-A5DD-79118641B790}">
      <dgm:prSet phldrT="[Text]"/>
      <dgm:spPr/>
      <dgm:t>
        <a:bodyPr/>
        <a:lstStyle/>
        <a:p>
          <a:r>
            <a:rPr lang="en-GB" dirty="0"/>
            <a:t>Completion of training needs analysis</a:t>
          </a:r>
        </a:p>
      </dgm:t>
    </dgm:pt>
    <dgm:pt modelId="{86F9B2A2-B548-4B90-A04A-4A1DCE0B577C}" type="parTrans" cxnId="{689C89CF-6686-47E0-8589-71AEFCE25B5C}">
      <dgm:prSet/>
      <dgm:spPr/>
      <dgm:t>
        <a:bodyPr/>
        <a:lstStyle/>
        <a:p>
          <a:endParaRPr lang="en-GB"/>
        </a:p>
      </dgm:t>
    </dgm:pt>
    <dgm:pt modelId="{F47E9846-3863-45E9-959F-5CBE32B78009}" type="sibTrans" cxnId="{689C89CF-6686-47E0-8589-71AEFCE25B5C}">
      <dgm:prSet/>
      <dgm:spPr/>
      <dgm:t>
        <a:bodyPr/>
        <a:lstStyle/>
        <a:p>
          <a:endParaRPr lang="en-GB"/>
        </a:p>
      </dgm:t>
    </dgm:pt>
    <dgm:pt modelId="{9C2BB9C9-A870-4F63-8ADB-60C201F25042}">
      <dgm:prSet phldrT="[Text]"/>
      <dgm:spPr/>
      <dgm:t>
        <a:bodyPr/>
        <a:lstStyle/>
        <a:p>
          <a:r>
            <a:rPr lang="en-GB" dirty="0"/>
            <a:t>1:1 Mentorship with AMB 30 mins  x 2</a:t>
          </a:r>
        </a:p>
      </dgm:t>
    </dgm:pt>
    <dgm:pt modelId="{50DCBBC6-72CA-4F83-8E50-064D420589DC}" type="parTrans" cxnId="{1932666D-4F8B-4174-A33C-AEAA6C148634}">
      <dgm:prSet/>
      <dgm:spPr/>
      <dgm:t>
        <a:bodyPr/>
        <a:lstStyle/>
        <a:p>
          <a:endParaRPr lang="en-GB"/>
        </a:p>
      </dgm:t>
    </dgm:pt>
    <dgm:pt modelId="{AC97B113-B31D-4F8D-9EC9-086B5FCE333D}" type="sibTrans" cxnId="{1932666D-4F8B-4174-A33C-AEAA6C148634}">
      <dgm:prSet/>
      <dgm:spPr/>
      <dgm:t>
        <a:bodyPr/>
        <a:lstStyle/>
        <a:p>
          <a:endParaRPr lang="en-GB"/>
        </a:p>
      </dgm:t>
    </dgm:pt>
    <dgm:pt modelId="{9AE194B1-90AA-49D6-805E-FAE7ED65D61E}">
      <dgm:prSet phldrT="[Text]"/>
      <dgm:spPr/>
      <dgm:t>
        <a:bodyPr/>
        <a:lstStyle/>
        <a:p>
          <a:r>
            <a:rPr lang="en-GB" dirty="0"/>
            <a:t>Motivation hub meetings x 2</a:t>
          </a:r>
        </a:p>
      </dgm:t>
    </dgm:pt>
    <dgm:pt modelId="{2DB95AEB-DE6C-4EAA-81E7-93663C0BB76D}" type="parTrans" cxnId="{52DB37AB-44AF-4488-8CAB-25F7AE3D3E32}">
      <dgm:prSet/>
      <dgm:spPr/>
      <dgm:t>
        <a:bodyPr/>
        <a:lstStyle/>
        <a:p>
          <a:endParaRPr lang="en-GB"/>
        </a:p>
      </dgm:t>
    </dgm:pt>
    <dgm:pt modelId="{6E5835CB-4441-4F28-A03F-57F921B7F2AC}" type="sibTrans" cxnId="{52DB37AB-44AF-4488-8CAB-25F7AE3D3E32}">
      <dgm:prSet/>
      <dgm:spPr/>
      <dgm:t>
        <a:bodyPr/>
        <a:lstStyle/>
        <a:p>
          <a:endParaRPr lang="en-GB"/>
        </a:p>
      </dgm:t>
    </dgm:pt>
    <dgm:pt modelId="{7B7359DA-2A6E-499E-A34B-7E67AA8C830D}">
      <dgm:prSet phldrT="[Text]"/>
      <dgm:spPr/>
      <dgm:t>
        <a:bodyPr/>
        <a:lstStyle/>
        <a:p>
          <a:r>
            <a:rPr lang="en-GB" dirty="0"/>
            <a:t>End point assessment (1,000 words)</a:t>
          </a:r>
        </a:p>
        <a:p>
          <a:r>
            <a:rPr lang="en-GB" dirty="0"/>
            <a:t>Celebration event &amp; award of certificate of participation</a:t>
          </a:r>
        </a:p>
      </dgm:t>
    </dgm:pt>
    <dgm:pt modelId="{88DCF9E0-F98A-4759-AC72-41771CCC1402}" type="parTrans" cxnId="{F76BC1BA-E746-4514-AE05-A52C2A5B2921}">
      <dgm:prSet/>
      <dgm:spPr/>
      <dgm:t>
        <a:bodyPr/>
        <a:lstStyle/>
        <a:p>
          <a:endParaRPr lang="en-GB"/>
        </a:p>
      </dgm:t>
    </dgm:pt>
    <dgm:pt modelId="{76F58329-36C9-4769-843C-154BFA79C3AE}" type="sibTrans" cxnId="{F76BC1BA-E746-4514-AE05-A52C2A5B2921}">
      <dgm:prSet/>
      <dgm:spPr/>
      <dgm:t>
        <a:bodyPr/>
        <a:lstStyle/>
        <a:p>
          <a:endParaRPr lang="en-GB"/>
        </a:p>
      </dgm:t>
    </dgm:pt>
    <dgm:pt modelId="{DE76C186-1E74-4016-97D5-B476C083A6E4}" type="pres">
      <dgm:prSet presAssocID="{F76F0349-55CE-427D-8AF1-CF21357BBEC0}" presName="Name0" presStyleCnt="0">
        <dgm:presLayoutVars>
          <dgm:resizeHandles/>
        </dgm:presLayoutVars>
      </dgm:prSet>
      <dgm:spPr/>
    </dgm:pt>
    <dgm:pt modelId="{7080E217-143C-4078-8E65-085D389935CF}" type="pres">
      <dgm:prSet presAssocID="{4532E9FA-E32E-455F-A5DD-79118641B790}" presName="text" presStyleLbl="node1" presStyleIdx="0" presStyleCnt="4" custScaleX="529167" custScaleY="13963" custLinFactY="14791" custLinFactNeighborX="-2501" custLinFactNeighborY="100000">
        <dgm:presLayoutVars>
          <dgm:bulletEnabled val="1"/>
        </dgm:presLayoutVars>
      </dgm:prSet>
      <dgm:spPr/>
    </dgm:pt>
    <dgm:pt modelId="{B4BE864A-2EF8-4746-9ABE-5DC00DC6AEF9}" type="pres">
      <dgm:prSet presAssocID="{F47E9846-3863-45E9-959F-5CBE32B78009}" presName="space" presStyleCnt="0"/>
      <dgm:spPr/>
    </dgm:pt>
    <dgm:pt modelId="{77BBB22B-E75A-4B4C-99FB-0B35E88151BA}" type="pres">
      <dgm:prSet presAssocID="{9C2BB9C9-A870-4F63-8ADB-60C201F25042}" presName="text" presStyleLbl="node1" presStyleIdx="1" presStyleCnt="4" custScaleX="529167" custScaleY="13963" custLinFactY="13486" custLinFactNeighborX="-1000" custLinFactNeighborY="100000">
        <dgm:presLayoutVars>
          <dgm:bulletEnabled val="1"/>
        </dgm:presLayoutVars>
      </dgm:prSet>
      <dgm:spPr/>
    </dgm:pt>
    <dgm:pt modelId="{93AD5175-4E57-43A6-ABF2-7E09AC507C95}" type="pres">
      <dgm:prSet presAssocID="{AC97B113-B31D-4F8D-9EC9-086B5FCE333D}" presName="space" presStyleCnt="0"/>
      <dgm:spPr/>
    </dgm:pt>
    <dgm:pt modelId="{C999A7BE-6DB9-4652-A9D0-00394A732CA2}" type="pres">
      <dgm:prSet presAssocID="{9AE194B1-90AA-49D6-805E-FAE7ED65D61E}" presName="text" presStyleLbl="node1" presStyleIdx="2" presStyleCnt="4" custScaleX="599723" custScaleY="13963" custLinFactY="10838" custLinFactNeighborX="-2834" custLinFactNeighborY="100000">
        <dgm:presLayoutVars>
          <dgm:bulletEnabled val="1"/>
        </dgm:presLayoutVars>
      </dgm:prSet>
      <dgm:spPr/>
    </dgm:pt>
    <dgm:pt modelId="{C311B55D-87A2-456F-A172-DC87F9E3D64E}" type="pres">
      <dgm:prSet presAssocID="{6E5835CB-4441-4F28-A03F-57F921B7F2AC}" presName="space" presStyleCnt="0"/>
      <dgm:spPr/>
    </dgm:pt>
    <dgm:pt modelId="{E31712AC-3F79-49CA-A05F-9B163433E4D2}" type="pres">
      <dgm:prSet presAssocID="{7B7359DA-2A6E-499E-A34B-7E67AA8C830D}" presName="text" presStyleLbl="node1" presStyleIdx="3" presStyleCnt="4" custScaleX="529167" custScaleY="13963" custLinFactY="7460" custLinFactNeighborX="-1000" custLinFactNeighborY="100000">
        <dgm:presLayoutVars>
          <dgm:bulletEnabled val="1"/>
        </dgm:presLayoutVars>
      </dgm:prSet>
      <dgm:spPr/>
    </dgm:pt>
  </dgm:ptLst>
  <dgm:cxnLst>
    <dgm:cxn modelId="{147B0A23-C461-4019-915B-F6C108C567CD}" type="presOf" srcId="{F76F0349-55CE-427D-8AF1-CF21357BBEC0}" destId="{DE76C186-1E74-4016-97D5-B476C083A6E4}" srcOrd="0" destOrd="0" presId="urn:diagrams.loki3.com/VaryingWidthList"/>
    <dgm:cxn modelId="{265DBB3B-B054-41EC-8E03-439096CCC712}" type="presOf" srcId="{7B7359DA-2A6E-499E-A34B-7E67AA8C830D}" destId="{E31712AC-3F79-49CA-A05F-9B163433E4D2}" srcOrd="0" destOrd="0" presId="urn:diagrams.loki3.com/VaryingWidthList"/>
    <dgm:cxn modelId="{6151E461-1B47-4D4E-99E2-B2EBA5E4E8BD}" type="presOf" srcId="{9AE194B1-90AA-49D6-805E-FAE7ED65D61E}" destId="{C999A7BE-6DB9-4652-A9D0-00394A732CA2}" srcOrd="0" destOrd="0" presId="urn:diagrams.loki3.com/VaryingWidthList"/>
    <dgm:cxn modelId="{1932666D-4F8B-4174-A33C-AEAA6C148634}" srcId="{F76F0349-55CE-427D-8AF1-CF21357BBEC0}" destId="{9C2BB9C9-A870-4F63-8ADB-60C201F25042}" srcOrd="1" destOrd="0" parTransId="{50DCBBC6-72CA-4F83-8E50-064D420589DC}" sibTransId="{AC97B113-B31D-4F8D-9EC9-086B5FCE333D}"/>
    <dgm:cxn modelId="{F164FB9A-3C65-421D-B3D6-12DB86766945}" type="presOf" srcId="{9C2BB9C9-A870-4F63-8ADB-60C201F25042}" destId="{77BBB22B-E75A-4B4C-99FB-0B35E88151BA}" srcOrd="0" destOrd="0" presId="urn:diagrams.loki3.com/VaryingWidthList"/>
    <dgm:cxn modelId="{7B9366A1-91B0-4E2F-98C2-7BAE0406C8EE}" type="presOf" srcId="{4532E9FA-E32E-455F-A5DD-79118641B790}" destId="{7080E217-143C-4078-8E65-085D389935CF}" srcOrd="0" destOrd="0" presId="urn:diagrams.loki3.com/VaryingWidthList"/>
    <dgm:cxn modelId="{52DB37AB-44AF-4488-8CAB-25F7AE3D3E32}" srcId="{F76F0349-55CE-427D-8AF1-CF21357BBEC0}" destId="{9AE194B1-90AA-49D6-805E-FAE7ED65D61E}" srcOrd="2" destOrd="0" parTransId="{2DB95AEB-DE6C-4EAA-81E7-93663C0BB76D}" sibTransId="{6E5835CB-4441-4F28-A03F-57F921B7F2AC}"/>
    <dgm:cxn modelId="{F76BC1BA-E746-4514-AE05-A52C2A5B2921}" srcId="{F76F0349-55CE-427D-8AF1-CF21357BBEC0}" destId="{7B7359DA-2A6E-499E-A34B-7E67AA8C830D}" srcOrd="3" destOrd="0" parTransId="{88DCF9E0-F98A-4759-AC72-41771CCC1402}" sibTransId="{76F58329-36C9-4769-843C-154BFA79C3AE}"/>
    <dgm:cxn modelId="{689C89CF-6686-47E0-8589-71AEFCE25B5C}" srcId="{F76F0349-55CE-427D-8AF1-CF21357BBEC0}" destId="{4532E9FA-E32E-455F-A5DD-79118641B790}" srcOrd="0" destOrd="0" parTransId="{86F9B2A2-B548-4B90-A04A-4A1DCE0B577C}" sibTransId="{F47E9846-3863-45E9-959F-5CBE32B78009}"/>
    <dgm:cxn modelId="{0E851860-6609-4275-97A2-D7425353E2CE}" type="presParOf" srcId="{DE76C186-1E74-4016-97D5-B476C083A6E4}" destId="{7080E217-143C-4078-8E65-085D389935CF}" srcOrd="0" destOrd="0" presId="urn:diagrams.loki3.com/VaryingWidthList"/>
    <dgm:cxn modelId="{AF2F8BFD-0B7E-4F82-A75A-C9EDE62988A1}" type="presParOf" srcId="{DE76C186-1E74-4016-97D5-B476C083A6E4}" destId="{B4BE864A-2EF8-4746-9ABE-5DC00DC6AEF9}" srcOrd="1" destOrd="0" presId="urn:diagrams.loki3.com/VaryingWidthList"/>
    <dgm:cxn modelId="{AF661DD4-9D12-41E0-B343-4DD6604E1DAC}" type="presParOf" srcId="{DE76C186-1E74-4016-97D5-B476C083A6E4}" destId="{77BBB22B-E75A-4B4C-99FB-0B35E88151BA}" srcOrd="2" destOrd="0" presId="urn:diagrams.loki3.com/VaryingWidthList"/>
    <dgm:cxn modelId="{6F8B49EB-84C8-46DE-99CF-0F3F2275A8BC}" type="presParOf" srcId="{DE76C186-1E74-4016-97D5-B476C083A6E4}" destId="{93AD5175-4E57-43A6-ABF2-7E09AC507C95}" srcOrd="3" destOrd="0" presId="urn:diagrams.loki3.com/VaryingWidthList"/>
    <dgm:cxn modelId="{58F7B5A7-15B7-4D15-AA06-60B7D29E92E4}" type="presParOf" srcId="{DE76C186-1E74-4016-97D5-B476C083A6E4}" destId="{C999A7BE-6DB9-4652-A9D0-00394A732CA2}" srcOrd="4" destOrd="0" presId="urn:diagrams.loki3.com/VaryingWidthList"/>
    <dgm:cxn modelId="{60D677FC-48AF-446F-9780-04417C643BD1}" type="presParOf" srcId="{DE76C186-1E74-4016-97D5-B476C083A6E4}" destId="{C311B55D-87A2-456F-A172-DC87F9E3D64E}" srcOrd="5" destOrd="0" presId="urn:diagrams.loki3.com/VaryingWidthList"/>
    <dgm:cxn modelId="{E5FE5C58-C6E5-44E7-AE15-14B64E029CB6}" type="presParOf" srcId="{DE76C186-1E74-4016-97D5-B476C083A6E4}" destId="{E31712AC-3F79-49CA-A05F-9B163433E4D2}" srcOrd="6"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EFC184-96F2-491F-83E8-5B70ADFD92E0}"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GB"/>
        </a:p>
      </dgm:t>
    </dgm:pt>
    <dgm:pt modelId="{DD48A820-3C80-4A43-9AEB-7939C930089B}">
      <dgm:prSet phldrT="[Text]" custT="1"/>
      <dgm:spPr/>
      <dgm:t>
        <a:bodyPr/>
        <a:lstStyle/>
        <a:p>
          <a:r>
            <a:rPr lang="en-GB" sz="4400" dirty="0"/>
            <a:t>Oral history is…</a:t>
          </a:r>
        </a:p>
      </dgm:t>
    </dgm:pt>
    <dgm:pt modelId="{CC322343-D5DC-414F-B859-FD909512B1B7}" type="parTrans" cxnId="{EAD15552-5406-471A-A538-54CF6352CB46}">
      <dgm:prSet/>
      <dgm:spPr/>
      <dgm:t>
        <a:bodyPr/>
        <a:lstStyle/>
        <a:p>
          <a:endParaRPr lang="en-GB"/>
        </a:p>
      </dgm:t>
    </dgm:pt>
    <dgm:pt modelId="{D4FED112-B73F-472C-B93B-6E8394374427}" type="sibTrans" cxnId="{EAD15552-5406-471A-A538-54CF6352CB46}">
      <dgm:prSet/>
      <dgm:spPr/>
      <dgm:t>
        <a:bodyPr/>
        <a:lstStyle/>
        <a:p>
          <a:endParaRPr lang="en-GB"/>
        </a:p>
      </dgm:t>
    </dgm:pt>
    <dgm:pt modelId="{986BC524-71D1-4CFD-8E8E-078D1106B67A}">
      <dgm:prSet phldrT="[Text]" custT="1"/>
      <dgm:spPr/>
      <dgm:t>
        <a:bodyPr/>
        <a:lstStyle/>
        <a:p>
          <a:r>
            <a:rPr lang="en-GB" sz="4400" dirty="0"/>
            <a:t>Reminiscence work is…</a:t>
          </a:r>
        </a:p>
      </dgm:t>
    </dgm:pt>
    <dgm:pt modelId="{FD3F80C2-EA6C-4652-91E2-A5A1CE6B85B4}" type="parTrans" cxnId="{DBA8093C-C9E5-4C92-B127-725041595BB3}">
      <dgm:prSet/>
      <dgm:spPr/>
      <dgm:t>
        <a:bodyPr/>
        <a:lstStyle/>
        <a:p>
          <a:endParaRPr lang="en-GB"/>
        </a:p>
      </dgm:t>
    </dgm:pt>
    <dgm:pt modelId="{B87501C2-A53C-4779-95FA-72DFA51A8C68}" type="sibTrans" cxnId="{DBA8093C-C9E5-4C92-B127-725041595BB3}">
      <dgm:prSet/>
      <dgm:spPr/>
      <dgm:t>
        <a:bodyPr/>
        <a:lstStyle/>
        <a:p>
          <a:endParaRPr lang="en-GB"/>
        </a:p>
      </dgm:t>
    </dgm:pt>
    <dgm:pt modelId="{E379883F-AA8A-4636-9FF5-3A3CF78CA171}">
      <dgm:prSet phldrT="[Text]" custT="1"/>
      <dgm:spPr/>
      <dgm:t>
        <a:bodyPr/>
        <a:lstStyle/>
        <a:p>
          <a:r>
            <a:rPr lang="en-GB" sz="4400" dirty="0"/>
            <a:t>Life story work is…</a:t>
          </a:r>
        </a:p>
      </dgm:t>
    </dgm:pt>
    <dgm:pt modelId="{D19A6401-27E4-4A29-8FE8-DB6C086DB82C}" type="parTrans" cxnId="{BC464560-2883-46EF-A308-B52B9B567761}">
      <dgm:prSet/>
      <dgm:spPr/>
      <dgm:t>
        <a:bodyPr/>
        <a:lstStyle/>
        <a:p>
          <a:endParaRPr lang="en-GB"/>
        </a:p>
      </dgm:t>
    </dgm:pt>
    <dgm:pt modelId="{76B272CC-744A-4701-B8F8-8E19A6E8C937}" type="sibTrans" cxnId="{BC464560-2883-46EF-A308-B52B9B567761}">
      <dgm:prSet/>
      <dgm:spPr/>
      <dgm:t>
        <a:bodyPr/>
        <a:lstStyle/>
        <a:p>
          <a:endParaRPr lang="en-GB"/>
        </a:p>
      </dgm:t>
    </dgm:pt>
    <dgm:pt modelId="{43894B03-1DC2-440B-BDE1-3A4F1BEB4015}">
      <dgm:prSet custT="1"/>
      <dgm:spPr/>
      <dgm:t>
        <a:bodyPr/>
        <a:lstStyle/>
        <a:p>
          <a:r>
            <a:rPr lang="en-GB" sz="4400" dirty="0"/>
            <a:t>Nostalgia work is…</a:t>
          </a:r>
        </a:p>
      </dgm:t>
    </dgm:pt>
    <dgm:pt modelId="{FB2A79E5-CDC1-4D74-9350-2C89CF6E6DCF}" type="parTrans" cxnId="{492823B8-C5E8-4D25-A386-1ADC0CA04EEB}">
      <dgm:prSet/>
      <dgm:spPr/>
      <dgm:t>
        <a:bodyPr/>
        <a:lstStyle/>
        <a:p>
          <a:endParaRPr lang="en-GB"/>
        </a:p>
      </dgm:t>
    </dgm:pt>
    <dgm:pt modelId="{B0AF4CFD-E59A-4516-8526-4534F4D8F7B2}" type="sibTrans" cxnId="{492823B8-C5E8-4D25-A386-1ADC0CA04EEB}">
      <dgm:prSet/>
      <dgm:spPr/>
      <dgm:t>
        <a:bodyPr/>
        <a:lstStyle/>
        <a:p>
          <a:endParaRPr lang="en-GB"/>
        </a:p>
      </dgm:t>
    </dgm:pt>
    <dgm:pt modelId="{D031391C-AE4F-4CE6-A2CA-A1F4C2758364}">
      <dgm:prSet custT="1"/>
      <dgm:spPr/>
      <dgm:t>
        <a:bodyPr/>
        <a:lstStyle/>
        <a:p>
          <a:r>
            <a:rPr lang="en-GB" sz="4400" dirty="0"/>
            <a:t>Personal narratives are…</a:t>
          </a:r>
        </a:p>
      </dgm:t>
    </dgm:pt>
    <dgm:pt modelId="{5B159434-A9CE-43C5-A363-E0E45087CD00}" type="parTrans" cxnId="{06D0D791-9392-4C87-BE21-96341439B249}">
      <dgm:prSet/>
      <dgm:spPr/>
      <dgm:t>
        <a:bodyPr/>
        <a:lstStyle/>
        <a:p>
          <a:endParaRPr lang="en-GB"/>
        </a:p>
      </dgm:t>
    </dgm:pt>
    <dgm:pt modelId="{8B4E76F4-11A6-4B6B-8367-36D6393A8C2B}" type="sibTrans" cxnId="{06D0D791-9392-4C87-BE21-96341439B249}">
      <dgm:prSet/>
      <dgm:spPr/>
      <dgm:t>
        <a:bodyPr/>
        <a:lstStyle/>
        <a:p>
          <a:endParaRPr lang="en-GB"/>
        </a:p>
      </dgm:t>
    </dgm:pt>
    <dgm:pt modelId="{9AFD0587-ECDA-4BF6-8858-F6D4C405FDCF}">
      <dgm:prSet custT="1"/>
      <dgm:spPr/>
      <dgm:t>
        <a:bodyPr/>
        <a:lstStyle/>
        <a:p>
          <a:r>
            <a:rPr lang="en-GB" sz="4400" dirty="0"/>
            <a:t>Eyewitness accounts are…</a:t>
          </a:r>
        </a:p>
      </dgm:t>
    </dgm:pt>
    <dgm:pt modelId="{0292F8D4-2B1D-435B-A403-6BEA0C3D1361}" type="parTrans" cxnId="{67A9552A-86A9-4A37-A551-6CD4E95CE154}">
      <dgm:prSet/>
      <dgm:spPr/>
      <dgm:t>
        <a:bodyPr/>
        <a:lstStyle/>
        <a:p>
          <a:endParaRPr lang="en-GB"/>
        </a:p>
      </dgm:t>
    </dgm:pt>
    <dgm:pt modelId="{1B1B06FA-6CCD-4750-9FE8-D721535A82B0}" type="sibTrans" cxnId="{67A9552A-86A9-4A37-A551-6CD4E95CE154}">
      <dgm:prSet/>
      <dgm:spPr/>
      <dgm:t>
        <a:bodyPr/>
        <a:lstStyle/>
        <a:p>
          <a:endParaRPr lang="en-GB"/>
        </a:p>
      </dgm:t>
    </dgm:pt>
    <dgm:pt modelId="{AD60FB76-DA4F-47D2-9015-3CD649518063}">
      <dgm:prSet custT="1"/>
      <dgm:spPr/>
      <dgm:t>
        <a:bodyPr/>
        <a:lstStyle/>
        <a:p>
          <a:r>
            <a:rPr lang="en-GB" sz="4400" dirty="0"/>
            <a:t>Storytelling is…</a:t>
          </a:r>
        </a:p>
      </dgm:t>
    </dgm:pt>
    <dgm:pt modelId="{402E9EEA-0ACA-4845-8B0D-428A16F6F37E}" type="parTrans" cxnId="{9FACE4B0-DBB4-4D8F-890D-478EBAEF873B}">
      <dgm:prSet/>
      <dgm:spPr/>
      <dgm:t>
        <a:bodyPr/>
        <a:lstStyle/>
        <a:p>
          <a:endParaRPr lang="en-GB"/>
        </a:p>
      </dgm:t>
    </dgm:pt>
    <dgm:pt modelId="{AA58205B-9EE0-449F-AFBB-B1BB29EBC02C}" type="sibTrans" cxnId="{9FACE4B0-DBB4-4D8F-890D-478EBAEF873B}">
      <dgm:prSet/>
      <dgm:spPr/>
      <dgm:t>
        <a:bodyPr/>
        <a:lstStyle/>
        <a:p>
          <a:endParaRPr lang="en-GB"/>
        </a:p>
      </dgm:t>
    </dgm:pt>
    <dgm:pt modelId="{C63D95F3-A2E4-4BAA-84B4-EF76BE501813}" type="pres">
      <dgm:prSet presAssocID="{E4EFC184-96F2-491F-83E8-5B70ADFD92E0}" presName="linear" presStyleCnt="0">
        <dgm:presLayoutVars>
          <dgm:dir/>
          <dgm:resizeHandles val="exact"/>
        </dgm:presLayoutVars>
      </dgm:prSet>
      <dgm:spPr/>
    </dgm:pt>
    <dgm:pt modelId="{7D95F348-E177-4155-A503-6404B7BE5884}" type="pres">
      <dgm:prSet presAssocID="{DD48A820-3C80-4A43-9AEB-7939C930089B}" presName="comp" presStyleCnt="0"/>
      <dgm:spPr/>
    </dgm:pt>
    <dgm:pt modelId="{6BA219C9-81DB-4DB9-BD59-CB0B36538DD8}" type="pres">
      <dgm:prSet presAssocID="{DD48A820-3C80-4A43-9AEB-7939C930089B}" presName="box" presStyleLbl="node1" presStyleIdx="0" presStyleCnt="7"/>
      <dgm:spPr/>
    </dgm:pt>
    <dgm:pt modelId="{6C0F9A34-5F38-4042-A073-7022A111CA6E}" type="pres">
      <dgm:prSet presAssocID="{DD48A820-3C80-4A43-9AEB-7939C930089B}" presName="img" presStyleLbl="fgImgPlace1" presStyleIdx="0" presStyleCnt="7"/>
      <dgm:spPr/>
    </dgm:pt>
    <dgm:pt modelId="{A1A2A0D4-7DD3-47F4-89A8-1D30113F239C}" type="pres">
      <dgm:prSet presAssocID="{DD48A820-3C80-4A43-9AEB-7939C930089B}" presName="text" presStyleLbl="node1" presStyleIdx="0" presStyleCnt="7">
        <dgm:presLayoutVars>
          <dgm:bulletEnabled val="1"/>
        </dgm:presLayoutVars>
      </dgm:prSet>
      <dgm:spPr/>
    </dgm:pt>
    <dgm:pt modelId="{9A2A3209-5B55-4325-ADFC-07456B6CDEA8}" type="pres">
      <dgm:prSet presAssocID="{D4FED112-B73F-472C-B93B-6E8394374427}" presName="spacer" presStyleCnt="0"/>
      <dgm:spPr/>
    </dgm:pt>
    <dgm:pt modelId="{8E7DF3E4-C6B8-4001-A602-61B54AD47C07}" type="pres">
      <dgm:prSet presAssocID="{AD60FB76-DA4F-47D2-9015-3CD649518063}" presName="comp" presStyleCnt="0"/>
      <dgm:spPr/>
    </dgm:pt>
    <dgm:pt modelId="{CBD48522-158E-4546-9E7A-5AD51C2D7BDC}" type="pres">
      <dgm:prSet presAssocID="{AD60FB76-DA4F-47D2-9015-3CD649518063}" presName="box" presStyleLbl="node1" presStyleIdx="1" presStyleCnt="7"/>
      <dgm:spPr/>
    </dgm:pt>
    <dgm:pt modelId="{FA889950-C31C-47DD-8606-0324FF4A6486}" type="pres">
      <dgm:prSet presAssocID="{AD60FB76-DA4F-47D2-9015-3CD649518063}" presName="img" presStyleLbl="fgImgPlace1" presStyleIdx="1" presStyleCnt="7"/>
      <dgm:spPr/>
    </dgm:pt>
    <dgm:pt modelId="{23B82AA6-626E-4ED0-8393-15313A87B885}" type="pres">
      <dgm:prSet presAssocID="{AD60FB76-DA4F-47D2-9015-3CD649518063}" presName="text" presStyleLbl="node1" presStyleIdx="1" presStyleCnt="7">
        <dgm:presLayoutVars>
          <dgm:bulletEnabled val="1"/>
        </dgm:presLayoutVars>
      </dgm:prSet>
      <dgm:spPr/>
    </dgm:pt>
    <dgm:pt modelId="{23F41389-9668-4803-B653-F6E85524F66E}" type="pres">
      <dgm:prSet presAssocID="{AA58205B-9EE0-449F-AFBB-B1BB29EBC02C}" presName="spacer" presStyleCnt="0"/>
      <dgm:spPr/>
    </dgm:pt>
    <dgm:pt modelId="{E7B6A3D6-9650-442B-9F87-7F1437521B67}" type="pres">
      <dgm:prSet presAssocID="{43894B03-1DC2-440B-BDE1-3A4F1BEB4015}" presName="comp" presStyleCnt="0"/>
      <dgm:spPr/>
    </dgm:pt>
    <dgm:pt modelId="{23D7C797-6DDD-4437-A69B-5EA1A3CF1994}" type="pres">
      <dgm:prSet presAssocID="{43894B03-1DC2-440B-BDE1-3A4F1BEB4015}" presName="box" presStyleLbl="node1" presStyleIdx="2" presStyleCnt="7"/>
      <dgm:spPr/>
    </dgm:pt>
    <dgm:pt modelId="{CDF7598A-F349-4483-B39A-953C73EDBF1B}" type="pres">
      <dgm:prSet presAssocID="{43894B03-1DC2-440B-BDE1-3A4F1BEB4015}" presName="img" presStyleLbl="fgImgPlace1" presStyleIdx="2" presStyleCnt="7"/>
      <dgm:spPr/>
    </dgm:pt>
    <dgm:pt modelId="{306D7B0B-7B14-44AC-9084-1DB829307DDD}" type="pres">
      <dgm:prSet presAssocID="{43894B03-1DC2-440B-BDE1-3A4F1BEB4015}" presName="text" presStyleLbl="node1" presStyleIdx="2" presStyleCnt="7">
        <dgm:presLayoutVars>
          <dgm:bulletEnabled val="1"/>
        </dgm:presLayoutVars>
      </dgm:prSet>
      <dgm:spPr/>
    </dgm:pt>
    <dgm:pt modelId="{65ECA117-FD8B-4001-891D-8A65D3636737}" type="pres">
      <dgm:prSet presAssocID="{B0AF4CFD-E59A-4516-8526-4534F4D8F7B2}" presName="spacer" presStyleCnt="0"/>
      <dgm:spPr/>
    </dgm:pt>
    <dgm:pt modelId="{21702E9B-905A-4B38-A123-ED50BAAF0A5C}" type="pres">
      <dgm:prSet presAssocID="{986BC524-71D1-4CFD-8E8E-078D1106B67A}" presName="comp" presStyleCnt="0"/>
      <dgm:spPr/>
    </dgm:pt>
    <dgm:pt modelId="{27B3A2D6-B7B2-4294-B6BB-F14B465358F6}" type="pres">
      <dgm:prSet presAssocID="{986BC524-71D1-4CFD-8E8E-078D1106B67A}" presName="box" presStyleLbl="node1" presStyleIdx="3" presStyleCnt="7"/>
      <dgm:spPr/>
    </dgm:pt>
    <dgm:pt modelId="{8A7C8B24-3DA2-4541-A3D2-3405CA4BE857}" type="pres">
      <dgm:prSet presAssocID="{986BC524-71D1-4CFD-8E8E-078D1106B67A}" presName="img" presStyleLbl="fgImgPlace1" presStyleIdx="3" presStyleCnt="7"/>
      <dgm:spPr/>
    </dgm:pt>
    <dgm:pt modelId="{6ECE6B93-D870-4E66-8989-AA5DACAF3DA3}" type="pres">
      <dgm:prSet presAssocID="{986BC524-71D1-4CFD-8E8E-078D1106B67A}" presName="text" presStyleLbl="node1" presStyleIdx="3" presStyleCnt="7">
        <dgm:presLayoutVars>
          <dgm:bulletEnabled val="1"/>
        </dgm:presLayoutVars>
      </dgm:prSet>
      <dgm:spPr/>
    </dgm:pt>
    <dgm:pt modelId="{7676E804-C384-43AB-9DFC-46A0742C5299}" type="pres">
      <dgm:prSet presAssocID="{B87501C2-A53C-4779-95FA-72DFA51A8C68}" presName="spacer" presStyleCnt="0"/>
      <dgm:spPr/>
    </dgm:pt>
    <dgm:pt modelId="{4E17AFFB-08D7-4C64-B610-B75F0ECAFB67}" type="pres">
      <dgm:prSet presAssocID="{E379883F-AA8A-4636-9FF5-3A3CF78CA171}" presName="comp" presStyleCnt="0"/>
      <dgm:spPr/>
    </dgm:pt>
    <dgm:pt modelId="{FEC537D1-598C-4AF7-AF0E-EC2C7F21C5AA}" type="pres">
      <dgm:prSet presAssocID="{E379883F-AA8A-4636-9FF5-3A3CF78CA171}" presName="box" presStyleLbl="node1" presStyleIdx="4" presStyleCnt="7"/>
      <dgm:spPr/>
    </dgm:pt>
    <dgm:pt modelId="{CECB0D8A-ABFF-4615-B193-0A1ACBB8650D}" type="pres">
      <dgm:prSet presAssocID="{E379883F-AA8A-4636-9FF5-3A3CF78CA171}" presName="img" presStyleLbl="fgImgPlace1" presStyleIdx="4" presStyleCnt="7"/>
      <dgm:spPr/>
    </dgm:pt>
    <dgm:pt modelId="{BCBDCC78-4AB3-4F0D-9486-C49677A7FB12}" type="pres">
      <dgm:prSet presAssocID="{E379883F-AA8A-4636-9FF5-3A3CF78CA171}" presName="text" presStyleLbl="node1" presStyleIdx="4" presStyleCnt="7">
        <dgm:presLayoutVars>
          <dgm:bulletEnabled val="1"/>
        </dgm:presLayoutVars>
      </dgm:prSet>
      <dgm:spPr/>
    </dgm:pt>
    <dgm:pt modelId="{5B8DF4D4-B30F-4CFB-8B16-A92C8FE0B243}" type="pres">
      <dgm:prSet presAssocID="{76B272CC-744A-4701-B8F8-8E19A6E8C937}" presName="spacer" presStyleCnt="0"/>
      <dgm:spPr/>
    </dgm:pt>
    <dgm:pt modelId="{BA78BE75-FE2E-44F1-93D1-4034AD9F3E6E}" type="pres">
      <dgm:prSet presAssocID="{D031391C-AE4F-4CE6-A2CA-A1F4C2758364}" presName="comp" presStyleCnt="0"/>
      <dgm:spPr/>
    </dgm:pt>
    <dgm:pt modelId="{9CD84E44-80FB-48D4-865C-DC0BAE3E66C0}" type="pres">
      <dgm:prSet presAssocID="{D031391C-AE4F-4CE6-A2CA-A1F4C2758364}" presName="box" presStyleLbl="node1" presStyleIdx="5" presStyleCnt="7"/>
      <dgm:spPr/>
    </dgm:pt>
    <dgm:pt modelId="{3546DAF5-8FC2-45B8-980F-AD36EE81F88C}" type="pres">
      <dgm:prSet presAssocID="{D031391C-AE4F-4CE6-A2CA-A1F4C2758364}" presName="img" presStyleLbl="fgImgPlace1" presStyleIdx="5" presStyleCnt="7"/>
      <dgm:spPr/>
    </dgm:pt>
    <dgm:pt modelId="{6C4C7F5C-71C3-482D-81C5-782DABCC8078}" type="pres">
      <dgm:prSet presAssocID="{D031391C-AE4F-4CE6-A2CA-A1F4C2758364}" presName="text" presStyleLbl="node1" presStyleIdx="5" presStyleCnt="7">
        <dgm:presLayoutVars>
          <dgm:bulletEnabled val="1"/>
        </dgm:presLayoutVars>
      </dgm:prSet>
      <dgm:spPr/>
    </dgm:pt>
    <dgm:pt modelId="{4CD421DA-7734-47C9-B655-8D549BD32FDD}" type="pres">
      <dgm:prSet presAssocID="{8B4E76F4-11A6-4B6B-8367-36D6393A8C2B}" presName="spacer" presStyleCnt="0"/>
      <dgm:spPr/>
    </dgm:pt>
    <dgm:pt modelId="{231EC82B-1C53-4D14-9598-97A5066B1D43}" type="pres">
      <dgm:prSet presAssocID="{9AFD0587-ECDA-4BF6-8858-F6D4C405FDCF}" presName="comp" presStyleCnt="0"/>
      <dgm:spPr/>
    </dgm:pt>
    <dgm:pt modelId="{2122976C-DFFE-49FC-B968-B973F41C8032}" type="pres">
      <dgm:prSet presAssocID="{9AFD0587-ECDA-4BF6-8858-F6D4C405FDCF}" presName="box" presStyleLbl="node1" presStyleIdx="6" presStyleCnt="7"/>
      <dgm:spPr/>
    </dgm:pt>
    <dgm:pt modelId="{0AC3E814-A60C-4BE3-8D57-1B0B1FE8D3F9}" type="pres">
      <dgm:prSet presAssocID="{9AFD0587-ECDA-4BF6-8858-F6D4C405FDCF}" presName="img" presStyleLbl="fgImgPlace1" presStyleIdx="6" presStyleCnt="7"/>
      <dgm:spPr/>
    </dgm:pt>
    <dgm:pt modelId="{CC23E8DD-352A-4D29-AB64-5E487F706F05}" type="pres">
      <dgm:prSet presAssocID="{9AFD0587-ECDA-4BF6-8858-F6D4C405FDCF}" presName="text" presStyleLbl="node1" presStyleIdx="6" presStyleCnt="7">
        <dgm:presLayoutVars>
          <dgm:bulletEnabled val="1"/>
        </dgm:presLayoutVars>
      </dgm:prSet>
      <dgm:spPr/>
    </dgm:pt>
  </dgm:ptLst>
  <dgm:cxnLst>
    <dgm:cxn modelId="{84D5A814-E38F-4E10-B9D9-14F89B3590D8}" type="presOf" srcId="{DD48A820-3C80-4A43-9AEB-7939C930089B}" destId="{6BA219C9-81DB-4DB9-BD59-CB0B36538DD8}" srcOrd="0" destOrd="0" presId="urn:microsoft.com/office/officeart/2005/8/layout/vList4"/>
    <dgm:cxn modelId="{55FB2117-03CC-4353-82B5-06491F4BA7A8}" type="presOf" srcId="{E379883F-AA8A-4636-9FF5-3A3CF78CA171}" destId="{BCBDCC78-4AB3-4F0D-9486-C49677A7FB12}" srcOrd="1" destOrd="0" presId="urn:microsoft.com/office/officeart/2005/8/layout/vList4"/>
    <dgm:cxn modelId="{7CDE1B1E-E31B-464A-9557-915F31D6A8D2}" type="presOf" srcId="{AD60FB76-DA4F-47D2-9015-3CD649518063}" destId="{CBD48522-158E-4546-9E7A-5AD51C2D7BDC}" srcOrd="0" destOrd="0" presId="urn:microsoft.com/office/officeart/2005/8/layout/vList4"/>
    <dgm:cxn modelId="{B5F64A29-016D-4A37-924F-452BB3F94ED6}" type="presOf" srcId="{986BC524-71D1-4CFD-8E8E-078D1106B67A}" destId="{27B3A2D6-B7B2-4294-B6BB-F14B465358F6}" srcOrd="0" destOrd="0" presId="urn:microsoft.com/office/officeart/2005/8/layout/vList4"/>
    <dgm:cxn modelId="{67A9552A-86A9-4A37-A551-6CD4E95CE154}" srcId="{E4EFC184-96F2-491F-83E8-5B70ADFD92E0}" destId="{9AFD0587-ECDA-4BF6-8858-F6D4C405FDCF}" srcOrd="6" destOrd="0" parTransId="{0292F8D4-2B1D-435B-A403-6BEA0C3D1361}" sibTransId="{1B1B06FA-6CCD-4750-9FE8-D721535A82B0}"/>
    <dgm:cxn modelId="{DBA8093C-C9E5-4C92-B127-725041595BB3}" srcId="{E4EFC184-96F2-491F-83E8-5B70ADFD92E0}" destId="{986BC524-71D1-4CFD-8E8E-078D1106B67A}" srcOrd="3" destOrd="0" parTransId="{FD3F80C2-EA6C-4652-91E2-A5A1CE6B85B4}" sibTransId="{B87501C2-A53C-4779-95FA-72DFA51A8C68}"/>
    <dgm:cxn modelId="{C86ED440-0DCC-403C-827B-77C3AEEF9F16}" type="presOf" srcId="{43894B03-1DC2-440B-BDE1-3A4F1BEB4015}" destId="{23D7C797-6DDD-4437-A69B-5EA1A3CF1994}" srcOrd="0" destOrd="0" presId="urn:microsoft.com/office/officeart/2005/8/layout/vList4"/>
    <dgm:cxn modelId="{BC464560-2883-46EF-A308-B52B9B567761}" srcId="{E4EFC184-96F2-491F-83E8-5B70ADFD92E0}" destId="{E379883F-AA8A-4636-9FF5-3A3CF78CA171}" srcOrd="4" destOrd="0" parTransId="{D19A6401-27E4-4A29-8FE8-DB6C086DB82C}" sibTransId="{76B272CC-744A-4701-B8F8-8E19A6E8C937}"/>
    <dgm:cxn modelId="{01A6C46E-ACAC-4A89-9B65-FEA81B703FBC}" type="presOf" srcId="{43894B03-1DC2-440B-BDE1-3A4F1BEB4015}" destId="{306D7B0B-7B14-44AC-9084-1DB829307DDD}" srcOrd="1" destOrd="0" presId="urn:microsoft.com/office/officeart/2005/8/layout/vList4"/>
    <dgm:cxn modelId="{EAD15552-5406-471A-A538-54CF6352CB46}" srcId="{E4EFC184-96F2-491F-83E8-5B70ADFD92E0}" destId="{DD48A820-3C80-4A43-9AEB-7939C930089B}" srcOrd="0" destOrd="0" parTransId="{CC322343-D5DC-414F-B859-FD909512B1B7}" sibTransId="{D4FED112-B73F-472C-B93B-6E8394374427}"/>
    <dgm:cxn modelId="{79A3097D-06C6-4DD5-906C-CD728C1FA5F9}" type="presOf" srcId="{E4EFC184-96F2-491F-83E8-5B70ADFD92E0}" destId="{C63D95F3-A2E4-4BAA-84B4-EF76BE501813}" srcOrd="0" destOrd="0" presId="urn:microsoft.com/office/officeart/2005/8/layout/vList4"/>
    <dgm:cxn modelId="{06D0D791-9392-4C87-BE21-96341439B249}" srcId="{E4EFC184-96F2-491F-83E8-5B70ADFD92E0}" destId="{D031391C-AE4F-4CE6-A2CA-A1F4C2758364}" srcOrd="5" destOrd="0" parTransId="{5B159434-A9CE-43C5-A363-E0E45087CD00}" sibTransId="{8B4E76F4-11A6-4B6B-8367-36D6393A8C2B}"/>
    <dgm:cxn modelId="{C168889C-783D-482C-ABF3-CF742C64A8EC}" type="presOf" srcId="{9AFD0587-ECDA-4BF6-8858-F6D4C405FDCF}" destId="{CC23E8DD-352A-4D29-AB64-5E487F706F05}" srcOrd="1" destOrd="0" presId="urn:microsoft.com/office/officeart/2005/8/layout/vList4"/>
    <dgm:cxn modelId="{A1B3AAA4-4D36-4B46-9821-19830C773EDF}" type="presOf" srcId="{986BC524-71D1-4CFD-8E8E-078D1106B67A}" destId="{6ECE6B93-D870-4E66-8989-AA5DACAF3DA3}" srcOrd="1" destOrd="0" presId="urn:microsoft.com/office/officeart/2005/8/layout/vList4"/>
    <dgm:cxn modelId="{9FACE4B0-DBB4-4D8F-890D-478EBAEF873B}" srcId="{E4EFC184-96F2-491F-83E8-5B70ADFD92E0}" destId="{AD60FB76-DA4F-47D2-9015-3CD649518063}" srcOrd="1" destOrd="0" parTransId="{402E9EEA-0ACA-4845-8B0D-428A16F6F37E}" sibTransId="{AA58205B-9EE0-449F-AFBB-B1BB29EBC02C}"/>
    <dgm:cxn modelId="{492823B8-C5E8-4D25-A386-1ADC0CA04EEB}" srcId="{E4EFC184-96F2-491F-83E8-5B70ADFD92E0}" destId="{43894B03-1DC2-440B-BDE1-3A4F1BEB4015}" srcOrd="2" destOrd="0" parTransId="{FB2A79E5-CDC1-4D74-9350-2C89CF6E6DCF}" sibTransId="{B0AF4CFD-E59A-4516-8526-4534F4D8F7B2}"/>
    <dgm:cxn modelId="{A43751CC-56E0-43B3-A811-A3BB5112ADC1}" type="presOf" srcId="{E379883F-AA8A-4636-9FF5-3A3CF78CA171}" destId="{FEC537D1-598C-4AF7-AF0E-EC2C7F21C5AA}" srcOrd="0" destOrd="0" presId="urn:microsoft.com/office/officeart/2005/8/layout/vList4"/>
    <dgm:cxn modelId="{8B4ACDD0-4ABC-4A2A-9656-DEE0760DE2D6}" type="presOf" srcId="{AD60FB76-DA4F-47D2-9015-3CD649518063}" destId="{23B82AA6-626E-4ED0-8393-15313A87B885}" srcOrd="1" destOrd="0" presId="urn:microsoft.com/office/officeart/2005/8/layout/vList4"/>
    <dgm:cxn modelId="{546B35D2-4BAC-4AD4-B3A6-9B9466CBC897}" type="presOf" srcId="{9AFD0587-ECDA-4BF6-8858-F6D4C405FDCF}" destId="{2122976C-DFFE-49FC-B968-B973F41C8032}" srcOrd="0" destOrd="0" presId="urn:microsoft.com/office/officeart/2005/8/layout/vList4"/>
    <dgm:cxn modelId="{46538FDD-8E85-4BED-92BB-E45546ECCCF2}" type="presOf" srcId="{D031391C-AE4F-4CE6-A2CA-A1F4C2758364}" destId="{6C4C7F5C-71C3-482D-81C5-782DABCC8078}" srcOrd="1" destOrd="0" presId="urn:microsoft.com/office/officeart/2005/8/layout/vList4"/>
    <dgm:cxn modelId="{77062FDF-6A0E-431D-BCD6-C719E8555652}" type="presOf" srcId="{D031391C-AE4F-4CE6-A2CA-A1F4C2758364}" destId="{9CD84E44-80FB-48D4-865C-DC0BAE3E66C0}" srcOrd="0" destOrd="0" presId="urn:microsoft.com/office/officeart/2005/8/layout/vList4"/>
    <dgm:cxn modelId="{6991EEE0-C9FC-469F-B868-CB2C06693CF9}" type="presOf" srcId="{DD48A820-3C80-4A43-9AEB-7939C930089B}" destId="{A1A2A0D4-7DD3-47F4-89A8-1D30113F239C}" srcOrd="1" destOrd="0" presId="urn:microsoft.com/office/officeart/2005/8/layout/vList4"/>
    <dgm:cxn modelId="{11012416-E094-4FDE-BC0E-529D1C967F5E}" type="presParOf" srcId="{C63D95F3-A2E4-4BAA-84B4-EF76BE501813}" destId="{7D95F348-E177-4155-A503-6404B7BE5884}" srcOrd="0" destOrd="0" presId="urn:microsoft.com/office/officeart/2005/8/layout/vList4"/>
    <dgm:cxn modelId="{E756E106-C1E7-44AF-8B27-A10D5F9983D3}" type="presParOf" srcId="{7D95F348-E177-4155-A503-6404B7BE5884}" destId="{6BA219C9-81DB-4DB9-BD59-CB0B36538DD8}" srcOrd="0" destOrd="0" presId="urn:microsoft.com/office/officeart/2005/8/layout/vList4"/>
    <dgm:cxn modelId="{2ABE41FB-FE24-4715-B786-19AE429B5D69}" type="presParOf" srcId="{7D95F348-E177-4155-A503-6404B7BE5884}" destId="{6C0F9A34-5F38-4042-A073-7022A111CA6E}" srcOrd="1" destOrd="0" presId="urn:microsoft.com/office/officeart/2005/8/layout/vList4"/>
    <dgm:cxn modelId="{44F6B5BC-3D79-45FD-A815-1BA7F52E16FB}" type="presParOf" srcId="{7D95F348-E177-4155-A503-6404B7BE5884}" destId="{A1A2A0D4-7DD3-47F4-89A8-1D30113F239C}" srcOrd="2" destOrd="0" presId="urn:microsoft.com/office/officeart/2005/8/layout/vList4"/>
    <dgm:cxn modelId="{02392775-B766-4AD1-8ADD-A7EEE22AEB43}" type="presParOf" srcId="{C63D95F3-A2E4-4BAA-84B4-EF76BE501813}" destId="{9A2A3209-5B55-4325-ADFC-07456B6CDEA8}" srcOrd="1" destOrd="0" presId="urn:microsoft.com/office/officeart/2005/8/layout/vList4"/>
    <dgm:cxn modelId="{F4FA99D9-02B0-4318-BBB4-45C70E6EE59E}" type="presParOf" srcId="{C63D95F3-A2E4-4BAA-84B4-EF76BE501813}" destId="{8E7DF3E4-C6B8-4001-A602-61B54AD47C07}" srcOrd="2" destOrd="0" presId="urn:microsoft.com/office/officeart/2005/8/layout/vList4"/>
    <dgm:cxn modelId="{8C778AC6-5614-4012-A0FF-0F16F117A284}" type="presParOf" srcId="{8E7DF3E4-C6B8-4001-A602-61B54AD47C07}" destId="{CBD48522-158E-4546-9E7A-5AD51C2D7BDC}" srcOrd="0" destOrd="0" presId="urn:microsoft.com/office/officeart/2005/8/layout/vList4"/>
    <dgm:cxn modelId="{EC886FF4-5F33-43BC-BF86-BCD1E0E8C6FA}" type="presParOf" srcId="{8E7DF3E4-C6B8-4001-A602-61B54AD47C07}" destId="{FA889950-C31C-47DD-8606-0324FF4A6486}" srcOrd="1" destOrd="0" presId="urn:microsoft.com/office/officeart/2005/8/layout/vList4"/>
    <dgm:cxn modelId="{83B4EDB3-E8FC-47CD-B9C9-A8DB157FC944}" type="presParOf" srcId="{8E7DF3E4-C6B8-4001-A602-61B54AD47C07}" destId="{23B82AA6-626E-4ED0-8393-15313A87B885}" srcOrd="2" destOrd="0" presId="urn:microsoft.com/office/officeart/2005/8/layout/vList4"/>
    <dgm:cxn modelId="{EE4C03C3-7EDC-4F6F-BBD9-3081762F9CBF}" type="presParOf" srcId="{C63D95F3-A2E4-4BAA-84B4-EF76BE501813}" destId="{23F41389-9668-4803-B653-F6E85524F66E}" srcOrd="3" destOrd="0" presId="urn:microsoft.com/office/officeart/2005/8/layout/vList4"/>
    <dgm:cxn modelId="{E9CB2559-D11A-4560-B7BF-B5647BDF7D07}" type="presParOf" srcId="{C63D95F3-A2E4-4BAA-84B4-EF76BE501813}" destId="{E7B6A3D6-9650-442B-9F87-7F1437521B67}" srcOrd="4" destOrd="0" presId="urn:microsoft.com/office/officeart/2005/8/layout/vList4"/>
    <dgm:cxn modelId="{B85B1ED9-226A-4BCA-8EFE-83E72626EC75}" type="presParOf" srcId="{E7B6A3D6-9650-442B-9F87-7F1437521B67}" destId="{23D7C797-6DDD-4437-A69B-5EA1A3CF1994}" srcOrd="0" destOrd="0" presId="urn:microsoft.com/office/officeart/2005/8/layout/vList4"/>
    <dgm:cxn modelId="{D16E7AC3-330B-40FE-8B3F-E79A6BA631C0}" type="presParOf" srcId="{E7B6A3D6-9650-442B-9F87-7F1437521B67}" destId="{CDF7598A-F349-4483-B39A-953C73EDBF1B}" srcOrd="1" destOrd="0" presId="urn:microsoft.com/office/officeart/2005/8/layout/vList4"/>
    <dgm:cxn modelId="{09F849FC-24C4-4056-9ABE-EDBD453B962A}" type="presParOf" srcId="{E7B6A3D6-9650-442B-9F87-7F1437521B67}" destId="{306D7B0B-7B14-44AC-9084-1DB829307DDD}" srcOrd="2" destOrd="0" presId="urn:microsoft.com/office/officeart/2005/8/layout/vList4"/>
    <dgm:cxn modelId="{B254BE29-EFA2-4170-869A-62700829D8DC}" type="presParOf" srcId="{C63D95F3-A2E4-4BAA-84B4-EF76BE501813}" destId="{65ECA117-FD8B-4001-891D-8A65D3636737}" srcOrd="5" destOrd="0" presId="urn:microsoft.com/office/officeart/2005/8/layout/vList4"/>
    <dgm:cxn modelId="{5771C8A9-662D-44CA-BC63-590197ED1386}" type="presParOf" srcId="{C63D95F3-A2E4-4BAA-84B4-EF76BE501813}" destId="{21702E9B-905A-4B38-A123-ED50BAAF0A5C}" srcOrd="6" destOrd="0" presId="urn:microsoft.com/office/officeart/2005/8/layout/vList4"/>
    <dgm:cxn modelId="{50589C0E-2440-491E-8FAE-13A012389AF2}" type="presParOf" srcId="{21702E9B-905A-4B38-A123-ED50BAAF0A5C}" destId="{27B3A2D6-B7B2-4294-B6BB-F14B465358F6}" srcOrd="0" destOrd="0" presId="urn:microsoft.com/office/officeart/2005/8/layout/vList4"/>
    <dgm:cxn modelId="{8BC5C36E-A11E-4555-BB1E-91B1676F5C75}" type="presParOf" srcId="{21702E9B-905A-4B38-A123-ED50BAAF0A5C}" destId="{8A7C8B24-3DA2-4541-A3D2-3405CA4BE857}" srcOrd="1" destOrd="0" presId="urn:microsoft.com/office/officeart/2005/8/layout/vList4"/>
    <dgm:cxn modelId="{5612D2F8-DC75-4F39-9353-EA26D654E8D8}" type="presParOf" srcId="{21702E9B-905A-4B38-A123-ED50BAAF0A5C}" destId="{6ECE6B93-D870-4E66-8989-AA5DACAF3DA3}" srcOrd="2" destOrd="0" presId="urn:microsoft.com/office/officeart/2005/8/layout/vList4"/>
    <dgm:cxn modelId="{F67154F1-9A86-417D-BFDA-FA930AA5C31C}" type="presParOf" srcId="{C63D95F3-A2E4-4BAA-84B4-EF76BE501813}" destId="{7676E804-C384-43AB-9DFC-46A0742C5299}" srcOrd="7" destOrd="0" presId="urn:microsoft.com/office/officeart/2005/8/layout/vList4"/>
    <dgm:cxn modelId="{EACE3B3B-7188-48E1-8CC8-96F6D2F330BA}" type="presParOf" srcId="{C63D95F3-A2E4-4BAA-84B4-EF76BE501813}" destId="{4E17AFFB-08D7-4C64-B610-B75F0ECAFB67}" srcOrd="8" destOrd="0" presId="urn:microsoft.com/office/officeart/2005/8/layout/vList4"/>
    <dgm:cxn modelId="{56D07C0B-DD25-4EF9-8516-EC549FB93D1E}" type="presParOf" srcId="{4E17AFFB-08D7-4C64-B610-B75F0ECAFB67}" destId="{FEC537D1-598C-4AF7-AF0E-EC2C7F21C5AA}" srcOrd="0" destOrd="0" presId="urn:microsoft.com/office/officeart/2005/8/layout/vList4"/>
    <dgm:cxn modelId="{1D03C245-4E3E-4C0B-AF52-87E229787669}" type="presParOf" srcId="{4E17AFFB-08D7-4C64-B610-B75F0ECAFB67}" destId="{CECB0D8A-ABFF-4615-B193-0A1ACBB8650D}" srcOrd="1" destOrd="0" presId="urn:microsoft.com/office/officeart/2005/8/layout/vList4"/>
    <dgm:cxn modelId="{A1046624-0156-4BA1-9CB7-285AA547DFFE}" type="presParOf" srcId="{4E17AFFB-08D7-4C64-B610-B75F0ECAFB67}" destId="{BCBDCC78-4AB3-4F0D-9486-C49677A7FB12}" srcOrd="2" destOrd="0" presId="urn:microsoft.com/office/officeart/2005/8/layout/vList4"/>
    <dgm:cxn modelId="{A2C78990-90A6-477B-ACA6-61BF8CDBA302}" type="presParOf" srcId="{C63D95F3-A2E4-4BAA-84B4-EF76BE501813}" destId="{5B8DF4D4-B30F-4CFB-8B16-A92C8FE0B243}" srcOrd="9" destOrd="0" presId="urn:microsoft.com/office/officeart/2005/8/layout/vList4"/>
    <dgm:cxn modelId="{7FE52C96-0E13-48CD-9F2C-326F4410CF89}" type="presParOf" srcId="{C63D95F3-A2E4-4BAA-84B4-EF76BE501813}" destId="{BA78BE75-FE2E-44F1-93D1-4034AD9F3E6E}" srcOrd="10" destOrd="0" presId="urn:microsoft.com/office/officeart/2005/8/layout/vList4"/>
    <dgm:cxn modelId="{0AF3AABA-52D3-4B11-A053-EEE8145DBCC3}" type="presParOf" srcId="{BA78BE75-FE2E-44F1-93D1-4034AD9F3E6E}" destId="{9CD84E44-80FB-48D4-865C-DC0BAE3E66C0}" srcOrd="0" destOrd="0" presId="urn:microsoft.com/office/officeart/2005/8/layout/vList4"/>
    <dgm:cxn modelId="{EA7D3715-5944-4931-80A4-2DDD6B20E6B4}" type="presParOf" srcId="{BA78BE75-FE2E-44F1-93D1-4034AD9F3E6E}" destId="{3546DAF5-8FC2-45B8-980F-AD36EE81F88C}" srcOrd="1" destOrd="0" presId="urn:microsoft.com/office/officeart/2005/8/layout/vList4"/>
    <dgm:cxn modelId="{AE2D90B3-1A98-403D-9FD5-76059FF5C457}" type="presParOf" srcId="{BA78BE75-FE2E-44F1-93D1-4034AD9F3E6E}" destId="{6C4C7F5C-71C3-482D-81C5-782DABCC8078}" srcOrd="2" destOrd="0" presId="urn:microsoft.com/office/officeart/2005/8/layout/vList4"/>
    <dgm:cxn modelId="{3AAF8740-E30C-4E5D-BE67-648C6EDBE218}" type="presParOf" srcId="{C63D95F3-A2E4-4BAA-84B4-EF76BE501813}" destId="{4CD421DA-7734-47C9-B655-8D549BD32FDD}" srcOrd="11" destOrd="0" presId="urn:microsoft.com/office/officeart/2005/8/layout/vList4"/>
    <dgm:cxn modelId="{13AA1283-C46C-4B5F-841F-6777518C4F66}" type="presParOf" srcId="{C63D95F3-A2E4-4BAA-84B4-EF76BE501813}" destId="{231EC82B-1C53-4D14-9598-97A5066B1D43}" srcOrd="12" destOrd="0" presId="urn:microsoft.com/office/officeart/2005/8/layout/vList4"/>
    <dgm:cxn modelId="{C307D4CB-E325-48AC-A363-04E1BE4C2A9A}" type="presParOf" srcId="{231EC82B-1C53-4D14-9598-97A5066B1D43}" destId="{2122976C-DFFE-49FC-B968-B973F41C8032}" srcOrd="0" destOrd="0" presId="urn:microsoft.com/office/officeart/2005/8/layout/vList4"/>
    <dgm:cxn modelId="{889F6E5C-BED4-41E9-90E7-651ED28E7007}" type="presParOf" srcId="{231EC82B-1C53-4D14-9598-97A5066B1D43}" destId="{0AC3E814-A60C-4BE3-8D57-1B0B1FE8D3F9}" srcOrd="1" destOrd="0" presId="urn:microsoft.com/office/officeart/2005/8/layout/vList4"/>
    <dgm:cxn modelId="{FD23E753-E279-4E6B-96C4-293C7888BC0D}" type="presParOf" srcId="{231EC82B-1C53-4D14-9598-97A5066B1D43}" destId="{CC23E8DD-352A-4D29-AB64-5E487F706F05}"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B6CDBA-E0EE-438C-975D-F9676A3CFCBA}" type="doc">
      <dgm:prSet loTypeId="urn:microsoft.com/office/officeart/2005/8/layout/vList4" loCatId="list" qsTypeId="urn:microsoft.com/office/officeart/2005/8/quickstyle/simple2" qsCatId="simple" csTypeId="urn:microsoft.com/office/officeart/2005/8/colors/colorful1" csCatId="colorful" phldr="1"/>
      <dgm:spPr/>
      <dgm:t>
        <a:bodyPr/>
        <a:lstStyle/>
        <a:p>
          <a:endParaRPr lang="en-GB"/>
        </a:p>
      </dgm:t>
    </dgm:pt>
    <dgm:pt modelId="{A0B583F0-634D-43E7-A741-7A0A547EB32A}" type="pres">
      <dgm:prSet presAssocID="{DDB6CDBA-E0EE-438C-975D-F9676A3CFCBA}" presName="linear" presStyleCnt="0">
        <dgm:presLayoutVars>
          <dgm:dir/>
          <dgm:resizeHandles val="exact"/>
        </dgm:presLayoutVars>
      </dgm:prSet>
      <dgm:spPr/>
    </dgm:pt>
  </dgm:ptLst>
  <dgm:cxnLst>
    <dgm:cxn modelId="{E0495BBF-656A-4D2A-AE22-4CD764B44FF4}" type="presOf" srcId="{DDB6CDBA-E0EE-438C-975D-F9676A3CFCBA}" destId="{A0B583F0-634D-43E7-A741-7A0A547EB32A}" srcOrd="0"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6C6058-C5EA-4056-A661-5E05884AA185}"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GB"/>
        </a:p>
      </dgm:t>
    </dgm:pt>
    <dgm:pt modelId="{1CDE81D7-3159-4807-9312-35F0DBF674E7}">
      <dgm:prSet custT="1"/>
      <dgm:spPr/>
      <dgm:t>
        <a:bodyPr/>
        <a:lstStyle/>
        <a:p>
          <a:r>
            <a:rPr lang="en-GB" sz="2400" b="1" dirty="0"/>
            <a:t>1. </a:t>
          </a:r>
        </a:p>
        <a:p>
          <a:r>
            <a:rPr lang="en-GB" sz="2000" b="1" dirty="0"/>
            <a:t>Promote  your confidence and capability in oral history through experiential learning</a:t>
          </a:r>
        </a:p>
      </dgm:t>
    </dgm:pt>
    <dgm:pt modelId="{E39B940F-2373-4F25-AC4D-3627AEFFA30A}" type="parTrans" cxnId="{0DA395BD-DF49-4937-A242-31F6C2AAC917}">
      <dgm:prSet/>
      <dgm:spPr/>
      <dgm:t>
        <a:bodyPr/>
        <a:lstStyle/>
        <a:p>
          <a:endParaRPr lang="en-GB"/>
        </a:p>
      </dgm:t>
    </dgm:pt>
    <dgm:pt modelId="{9A8ABF15-6B82-4513-A3EF-92856F58621B}" type="sibTrans" cxnId="{0DA395BD-DF49-4937-A242-31F6C2AAC917}">
      <dgm:prSet/>
      <dgm:spPr/>
      <dgm:t>
        <a:bodyPr/>
        <a:lstStyle/>
        <a:p>
          <a:endParaRPr lang="en-GB"/>
        </a:p>
      </dgm:t>
    </dgm:pt>
    <dgm:pt modelId="{7FF961DA-E309-499E-B24B-D4C630892B1C}">
      <dgm:prSet custT="1"/>
      <dgm:spPr/>
      <dgm:t>
        <a:bodyPr/>
        <a:lstStyle/>
        <a:p>
          <a:r>
            <a:rPr lang="en-GB" sz="2400" b="1" dirty="0"/>
            <a:t>2. </a:t>
          </a:r>
          <a:r>
            <a:rPr lang="en-GB" sz="2000" b="1" dirty="0"/>
            <a:t>Empowering you to practice oral history through mentorship and peer support</a:t>
          </a:r>
        </a:p>
      </dgm:t>
    </dgm:pt>
    <dgm:pt modelId="{6C611933-976D-49B4-90CD-142FE34C8F25}" type="parTrans" cxnId="{4C681AE8-5389-4E11-AD52-A2E319FF85C4}">
      <dgm:prSet/>
      <dgm:spPr/>
      <dgm:t>
        <a:bodyPr/>
        <a:lstStyle/>
        <a:p>
          <a:endParaRPr lang="en-GB"/>
        </a:p>
      </dgm:t>
    </dgm:pt>
    <dgm:pt modelId="{D14404FC-8D92-4965-B39F-F5E35E782592}" type="sibTrans" cxnId="{4C681AE8-5389-4E11-AD52-A2E319FF85C4}">
      <dgm:prSet/>
      <dgm:spPr/>
      <dgm:t>
        <a:bodyPr/>
        <a:lstStyle/>
        <a:p>
          <a:endParaRPr lang="en-GB"/>
        </a:p>
      </dgm:t>
    </dgm:pt>
    <dgm:pt modelId="{CB91091B-568C-46A5-BD45-C2825E5FD252}">
      <dgm:prSet custT="1"/>
      <dgm:spPr/>
      <dgm:t>
        <a:bodyPr/>
        <a:lstStyle/>
        <a:p>
          <a:r>
            <a:rPr lang="en-GB" sz="2400" b="1" dirty="0"/>
            <a:t>3. </a:t>
          </a:r>
        </a:p>
        <a:p>
          <a:r>
            <a:rPr lang="en-GB" sz="2000" b="1" dirty="0"/>
            <a:t>Promoting ethical practice are present at every stage when conducting oral history</a:t>
          </a:r>
        </a:p>
      </dgm:t>
    </dgm:pt>
    <dgm:pt modelId="{A9DFD2B3-9240-4DD9-9913-73D1A80498AF}" type="parTrans" cxnId="{A94134A8-248C-4F8F-A2F9-730F2B8A89A5}">
      <dgm:prSet/>
      <dgm:spPr/>
      <dgm:t>
        <a:bodyPr/>
        <a:lstStyle/>
        <a:p>
          <a:endParaRPr lang="en-GB"/>
        </a:p>
      </dgm:t>
    </dgm:pt>
    <dgm:pt modelId="{B51343C2-BCD3-481F-8676-D0F3EC66D234}" type="sibTrans" cxnId="{A94134A8-248C-4F8F-A2F9-730F2B8A89A5}">
      <dgm:prSet/>
      <dgm:spPr/>
      <dgm:t>
        <a:bodyPr/>
        <a:lstStyle/>
        <a:p>
          <a:endParaRPr lang="en-GB"/>
        </a:p>
      </dgm:t>
    </dgm:pt>
    <dgm:pt modelId="{508A1540-739B-42B5-9325-5B4EC9939DBB}">
      <dgm:prSet custT="1"/>
      <dgm:spPr/>
      <dgm:t>
        <a:bodyPr/>
        <a:lstStyle/>
        <a:p>
          <a:r>
            <a:rPr lang="en-GB" sz="2000" b="1" dirty="0"/>
            <a:t>4.</a:t>
          </a:r>
        </a:p>
        <a:p>
          <a:r>
            <a:rPr lang="en-GB" sz="2000" b="1" dirty="0"/>
            <a:t>Future proofing your oral histories through digitisation</a:t>
          </a:r>
        </a:p>
      </dgm:t>
    </dgm:pt>
    <dgm:pt modelId="{DBCF5DD1-42B9-4565-95A8-DB3BC6AB2809}" type="parTrans" cxnId="{1AADFB45-4528-426B-9B65-C762D4272822}">
      <dgm:prSet/>
      <dgm:spPr/>
      <dgm:t>
        <a:bodyPr/>
        <a:lstStyle/>
        <a:p>
          <a:endParaRPr lang="en-GB"/>
        </a:p>
      </dgm:t>
    </dgm:pt>
    <dgm:pt modelId="{680167E9-EC87-4772-95A7-0303EF6AFB64}" type="sibTrans" cxnId="{1AADFB45-4528-426B-9B65-C762D4272822}">
      <dgm:prSet/>
      <dgm:spPr/>
      <dgm:t>
        <a:bodyPr/>
        <a:lstStyle/>
        <a:p>
          <a:endParaRPr lang="en-GB"/>
        </a:p>
      </dgm:t>
    </dgm:pt>
    <dgm:pt modelId="{6BEED6E1-CA00-4928-A70F-D23CFFFB3642}">
      <dgm:prSet custT="1"/>
      <dgm:spPr/>
      <dgm:t>
        <a:bodyPr/>
        <a:lstStyle/>
        <a:p>
          <a:r>
            <a:rPr lang="en-GB" sz="2000" b="1" dirty="0"/>
            <a:t>5.</a:t>
          </a:r>
        </a:p>
        <a:p>
          <a:r>
            <a:rPr lang="en-GB" sz="2000" b="1" dirty="0"/>
            <a:t>Optimising your oral histories through dissemination</a:t>
          </a:r>
        </a:p>
      </dgm:t>
    </dgm:pt>
    <dgm:pt modelId="{F9ECE882-B7B5-4813-A389-2015057AE184}" type="parTrans" cxnId="{0C778B76-377A-40E2-9B68-0967C5526648}">
      <dgm:prSet/>
      <dgm:spPr/>
      <dgm:t>
        <a:bodyPr/>
        <a:lstStyle/>
        <a:p>
          <a:endParaRPr lang="en-GB"/>
        </a:p>
      </dgm:t>
    </dgm:pt>
    <dgm:pt modelId="{A30FED50-DEAA-4EB0-A898-C4F03AED423E}" type="sibTrans" cxnId="{0C778B76-377A-40E2-9B68-0967C5526648}">
      <dgm:prSet/>
      <dgm:spPr/>
      <dgm:t>
        <a:bodyPr/>
        <a:lstStyle/>
        <a:p>
          <a:endParaRPr lang="en-GB"/>
        </a:p>
      </dgm:t>
    </dgm:pt>
    <dgm:pt modelId="{B06AF600-680A-4A5F-A687-7D4C71D49E3E}" type="pres">
      <dgm:prSet presAssocID="{186C6058-C5EA-4056-A661-5E05884AA185}" presName="Name0" presStyleCnt="0">
        <dgm:presLayoutVars>
          <dgm:dir/>
          <dgm:resizeHandles val="exact"/>
        </dgm:presLayoutVars>
      </dgm:prSet>
      <dgm:spPr/>
    </dgm:pt>
    <dgm:pt modelId="{5C021FCD-D34F-4DBA-8B62-7A48FFC794B9}" type="pres">
      <dgm:prSet presAssocID="{1CDE81D7-3159-4807-9312-35F0DBF674E7}" presName="node" presStyleLbl="node1" presStyleIdx="0" presStyleCnt="5">
        <dgm:presLayoutVars>
          <dgm:bulletEnabled val="1"/>
        </dgm:presLayoutVars>
      </dgm:prSet>
      <dgm:spPr/>
    </dgm:pt>
    <dgm:pt modelId="{4ECC5E7C-0B83-4C68-A027-80F5385AE0A9}" type="pres">
      <dgm:prSet presAssocID="{9A8ABF15-6B82-4513-A3EF-92856F58621B}" presName="sibTrans" presStyleCnt="0"/>
      <dgm:spPr/>
    </dgm:pt>
    <dgm:pt modelId="{732D067D-4E7B-4D00-9EA1-7CEE365F93D2}" type="pres">
      <dgm:prSet presAssocID="{7FF961DA-E309-499E-B24B-D4C630892B1C}" presName="node" presStyleLbl="node1" presStyleIdx="1" presStyleCnt="5" custScaleX="107681">
        <dgm:presLayoutVars>
          <dgm:bulletEnabled val="1"/>
        </dgm:presLayoutVars>
      </dgm:prSet>
      <dgm:spPr/>
    </dgm:pt>
    <dgm:pt modelId="{2D808300-5DF8-4151-AFB7-A0502C313706}" type="pres">
      <dgm:prSet presAssocID="{D14404FC-8D92-4965-B39F-F5E35E782592}" presName="sibTrans" presStyleCnt="0"/>
      <dgm:spPr/>
    </dgm:pt>
    <dgm:pt modelId="{CBB3DBC1-D2CD-47DF-9EBE-762492F148B6}" type="pres">
      <dgm:prSet presAssocID="{CB91091B-568C-46A5-BD45-C2825E5FD252}" presName="node" presStyleLbl="node1" presStyleIdx="2" presStyleCnt="5">
        <dgm:presLayoutVars>
          <dgm:bulletEnabled val="1"/>
        </dgm:presLayoutVars>
      </dgm:prSet>
      <dgm:spPr/>
    </dgm:pt>
    <dgm:pt modelId="{AC2C5E29-A201-4C17-9142-32345A727BD8}" type="pres">
      <dgm:prSet presAssocID="{B51343C2-BCD3-481F-8676-D0F3EC66D234}" presName="sibTrans" presStyleCnt="0"/>
      <dgm:spPr/>
    </dgm:pt>
    <dgm:pt modelId="{E372B7E9-736C-4EE3-8258-C0774127F22E}" type="pres">
      <dgm:prSet presAssocID="{508A1540-739B-42B5-9325-5B4EC9939DBB}" presName="node" presStyleLbl="node1" presStyleIdx="3" presStyleCnt="5">
        <dgm:presLayoutVars>
          <dgm:bulletEnabled val="1"/>
        </dgm:presLayoutVars>
      </dgm:prSet>
      <dgm:spPr/>
    </dgm:pt>
    <dgm:pt modelId="{7A87A1E3-D222-47E0-9016-A2D926E4F5D5}" type="pres">
      <dgm:prSet presAssocID="{680167E9-EC87-4772-95A7-0303EF6AFB64}" presName="sibTrans" presStyleCnt="0"/>
      <dgm:spPr/>
    </dgm:pt>
    <dgm:pt modelId="{BF6BFE9B-1DE8-4B97-BCBC-AA26BB3E2583}" type="pres">
      <dgm:prSet presAssocID="{6BEED6E1-CA00-4928-A70F-D23CFFFB3642}" presName="node" presStyleLbl="node1" presStyleIdx="4" presStyleCnt="5" custScaleX="120194">
        <dgm:presLayoutVars>
          <dgm:bulletEnabled val="1"/>
        </dgm:presLayoutVars>
      </dgm:prSet>
      <dgm:spPr/>
    </dgm:pt>
  </dgm:ptLst>
  <dgm:cxnLst>
    <dgm:cxn modelId="{F54AF91F-5AF5-4B3E-A1FB-7080F76604D2}" type="presOf" srcId="{7FF961DA-E309-499E-B24B-D4C630892B1C}" destId="{732D067D-4E7B-4D00-9EA1-7CEE365F93D2}" srcOrd="0" destOrd="0" presId="urn:microsoft.com/office/officeart/2005/8/layout/hList6"/>
    <dgm:cxn modelId="{8265713C-4922-4EEC-904E-D6A057E05D85}" type="presOf" srcId="{1CDE81D7-3159-4807-9312-35F0DBF674E7}" destId="{5C021FCD-D34F-4DBA-8B62-7A48FFC794B9}" srcOrd="0" destOrd="0" presId="urn:microsoft.com/office/officeart/2005/8/layout/hList6"/>
    <dgm:cxn modelId="{1AADFB45-4528-426B-9B65-C762D4272822}" srcId="{186C6058-C5EA-4056-A661-5E05884AA185}" destId="{508A1540-739B-42B5-9325-5B4EC9939DBB}" srcOrd="3" destOrd="0" parTransId="{DBCF5DD1-42B9-4565-95A8-DB3BC6AB2809}" sibTransId="{680167E9-EC87-4772-95A7-0303EF6AFB64}"/>
    <dgm:cxn modelId="{831C4447-6165-4B82-870A-A0B849EEAAAA}" type="presOf" srcId="{6BEED6E1-CA00-4928-A70F-D23CFFFB3642}" destId="{BF6BFE9B-1DE8-4B97-BCBC-AA26BB3E2583}" srcOrd="0" destOrd="0" presId="urn:microsoft.com/office/officeart/2005/8/layout/hList6"/>
    <dgm:cxn modelId="{0C778B76-377A-40E2-9B68-0967C5526648}" srcId="{186C6058-C5EA-4056-A661-5E05884AA185}" destId="{6BEED6E1-CA00-4928-A70F-D23CFFFB3642}" srcOrd="4" destOrd="0" parTransId="{F9ECE882-B7B5-4813-A389-2015057AE184}" sibTransId="{A30FED50-DEAA-4EB0-A898-C4F03AED423E}"/>
    <dgm:cxn modelId="{238D1089-FD18-48B7-A26C-BCAFF5856734}" type="presOf" srcId="{508A1540-739B-42B5-9325-5B4EC9939DBB}" destId="{E372B7E9-736C-4EE3-8258-C0774127F22E}" srcOrd="0" destOrd="0" presId="urn:microsoft.com/office/officeart/2005/8/layout/hList6"/>
    <dgm:cxn modelId="{A784388A-9EBC-4B7A-98B5-8AFD576C7376}" type="presOf" srcId="{CB91091B-568C-46A5-BD45-C2825E5FD252}" destId="{CBB3DBC1-D2CD-47DF-9EBE-762492F148B6}" srcOrd="0" destOrd="0" presId="urn:microsoft.com/office/officeart/2005/8/layout/hList6"/>
    <dgm:cxn modelId="{A94134A8-248C-4F8F-A2F9-730F2B8A89A5}" srcId="{186C6058-C5EA-4056-A661-5E05884AA185}" destId="{CB91091B-568C-46A5-BD45-C2825E5FD252}" srcOrd="2" destOrd="0" parTransId="{A9DFD2B3-9240-4DD9-9913-73D1A80498AF}" sibTransId="{B51343C2-BCD3-481F-8676-D0F3EC66D234}"/>
    <dgm:cxn modelId="{0DA395BD-DF49-4937-A242-31F6C2AAC917}" srcId="{186C6058-C5EA-4056-A661-5E05884AA185}" destId="{1CDE81D7-3159-4807-9312-35F0DBF674E7}" srcOrd="0" destOrd="0" parTransId="{E39B940F-2373-4F25-AC4D-3627AEFFA30A}" sibTransId="{9A8ABF15-6B82-4513-A3EF-92856F58621B}"/>
    <dgm:cxn modelId="{8A2164C1-FDA8-423A-8BA6-563459A84A28}" type="presOf" srcId="{186C6058-C5EA-4056-A661-5E05884AA185}" destId="{B06AF600-680A-4A5F-A687-7D4C71D49E3E}" srcOrd="0" destOrd="0" presId="urn:microsoft.com/office/officeart/2005/8/layout/hList6"/>
    <dgm:cxn modelId="{4C681AE8-5389-4E11-AD52-A2E319FF85C4}" srcId="{186C6058-C5EA-4056-A661-5E05884AA185}" destId="{7FF961DA-E309-499E-B24B-D4C630892B1C}" srcOrd="1" destOrd="0" parTransId="{6C611933-976D-49B4-90CD-142FE34C8F25}" sibTransId="{D14404FC-8D92-4965-B39F-F5E35E782592}"/>
    <dgm:cxn modelId="{69CD2059-6882-4AAB-A9E0-7FDD4EC854FB}" type="presParOf" srcId="{B06AF600-680A-4A5F-A687-7D4C71D49E3E}" destId="{5C021FCD-D34F-4DBA-8B62-7A48FFC794B9}" srcOrd="0" destOrd="0" presId="urn:microsoft.com/office/officeart/2005/8/layout/hList6"/>
    <dgm:cxn modelId="{D985DEA8-471A-40A8-898E-CC5C5766403F}" type="presParOf" srcId="{B06AF600-680A-4A5F-A687-7D4C71D49E3E}" destId="{4ECC5E7C-0B83-4C68-A027-80F5385AE0A9}" srcOrd="1" destOrd="0" presId="urn:microsoft.com/office/officeart/2005/8/layout/hList6"/>
    <dgm:cxn modelId="{0C01734D-A299-4F47-AC8C-8E2AF9A87668}" type="presParOf" srcId="{B06AF600-680A-4A5F-A687-7D4C71D49E3E}" destId="{732D067D-4E7B-4D00-9EA1-7CEE365F93D2}" srcOrd="2" destOrd="0" presId="urn:microsoft.com/office/officeart/2005/8/layout/hList6"/>
    <dgm:cxn modelId="{1A536B98-F1AB-4B36-84E1-55CAB625DBE4}" type="presParOf" srcId="{B06AF600-680A-4A5F-A687-7D4C71D49E3E}" destId="{2D808300-5DF8-4151-AFB7-A0502C313706}" srcOrd="3" destOrd="0" presId="urn:microsoft.com/office/officeart/2005/8/layout/hList6"/>
    <dgm:cxn modelId="{BD00CC3B-24E5-4D9B-AEA6-328977DB0323}" type="presParOf" srcId="{B06AF600-680A-4A5F-A687-7D4C71D49E3E}" destId="{CBB3DBC1-D2CD-47DF-9EBE-762492F148B6}" srcOrd="4" destOrd="0" presId="urn:microsoft.com/office/officeart/2005/8/layout/hList6"/>
    <dgm:cxn modelId="{39D25A0E-2F3F-4D81-9A0E-E1BFE632242A}" type="presParOf" srcId="{B06AF600-680A-4A5F-A687-7D4C71D49E3E}" destId="{AC2C5E29-A201-4C17-9142-32345A727BD8}" srcOrd="5" destOrd="0" presId="urn:microsoft.com/office/officeart/2005/8/layout/hList6"/>
    <dgm:cxn modelId="{AC442DC6-6236-48EE-8232-61AC65E87A5B}" type="presParOf" srcId="{B06AF600-680A-4A5F-A687-7D4C71D49E3E}" destId="{E372B7E9-736C-4EE3-8258-C0774127F22E}" srcOrd="6" destOrd="0" presId="urn:microsoft.com/office/officeart/2005/8/layout/hList6"/>
    <dgm:cxn modelId="{ECFB9F30-FEF7-4EFF-8FFE-22C5A0C21DC0}" type="presParOf" srcId="{B06AF600-680A-4A5F-A687-7D4C71D49E3E}" destId="{7A87A1E3-D222-47E0-9016-A2D926E4F5D5}" srcOrd="7" destOrd="0" presId="urn:microsoft.com/office/officeart/2005/8/layout/hList6"/>
    <dgm:cxn modelId="{3BE42EBD-17B2-47F8-B240-29E975BEDB3B}" type="presParOf" srcId="{B06AF600-680A-4A5F-A687-7D4C71D49E3E}" destId="{BF6BFE9B-1DE8-4B97-BCBC-AA26BB3E2583}" srcOrd="8"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1DE856-7C67-46C9-B72C-FB1838328CED}"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9788B6EF-59F8-4D8F-9B66-7792963AC654}">
      <dgm:prSet/>
      <dgm:spPr/>
      <dgm:t>
        <a:bodyPr/>
        <a:lstStyle/>
        <a:p>
          <a:pPr>
            <a:lnSpc>
              <a:spcPct val="100000"/>
            </a:lnSpc>
            <a:defRPr cap="all"/>
          </a:pPr>
          <a:r>
            <a:rPr lang="en-US" b="1" baseline="0" dirty="0"/>
            <a:t>ESSENTIAL TARGETED LEARNING MATERIALS SPRING 2025</a:t>
          </a:r>
          <a:endParaRPr lang="en-US" b="1" dirty="0"/>
        </a:p>
      </dgm:t>
    </dgm:pt>
    <dgm:pt modelId="{5F41623A-9EDA-4DF7-99F1-D011FBE3149B}" type="parTrans" cxnId="{7126270E-536F-426A-B600-C17311D382F6}">
      <dgm:prSet/>
      <dgm:spPr/>
      <dgm:t>
        <a:bodyPr/>
        <a:lstStyle/>
        <a:p>
          <a:endParaRPr lang="en-US"/>
        </a:p>
      </dgm:t>
    </dgm:pt>
    <dgm:pt modelId="{34BEBB08-3561-4CD7-98AE-0C2551E6A5F5}" type="sibTrans" cxnId="{7126270E-536F-426A-B600-C17311D382F6}">
      <dgm:prSet/>
      <dgm:spPr/>
      <dgm:t>
        <a:bodyPr/>
        <a:lstStyle/>
        <a:p>
          <a:endParaRPr lang="en-US"/>
        </a:p>
      </dgm:t>
    </dgm:pt>
    <dgm:pt modelId="{53DF4EF2-4C89-4152-A1E2-AE50A79A9E69}">
      <dgm:prSet/>
      <dgm:spPr/>
      <dgm:t>
        <a:bodyPr/>
        <a:lstStyle/>
        <a:p>
          <a:pPr>
            <a:lnSpc>
              <a:spcPct val="100000"/>
            </a:lnSpc>
            <a:defRPr cap="all"/>
          </a:pPr>
          <a:r>
            <a:rPr lang="en-GB" b="1" dirty="0">
              <a:hlinkClick xmlns:r="http://schemas.openxmlformats.org/officeDocument/2006/relationships" r:id="rId1" action="ppaction://hlinkfile"/>
            </a:rPr>
            <a:t>Zoom links for all six weeks SPRING 2025</a:t>
          </a:r>
          <a:endParaRPr lang="en-US" b="1" dirty="0"/>
        </a:p>
      </dgm:t>
    </dgm:pt>
    <dgm:pt modelId="{0B1CEDA1-46FC-4B75-A824-C04DD60EBCD2}" type="parTrans" cxnId="{F2EEF83A-22C7-40A7-9539-700F9A429773}">
      <dgm:prSet/>
      <dgm:spPr/>
      <dgm:t>
        <a:bodyPr/>
        <a:lstStyle/>
        <a:p>
          <a:endParaRPr lang="en-US"/>
        </a:p>
      </dgm:t>
    </dgm:pt>
    <dgm:pt modelId="{A5082074-BFFF-4516-9086-08CC7B213F79}" type="sibTrans" cxnId="{F2EEF83A-22C7-40A7-9539-700F9A429773}">
      <dgm:prSet/>
      <dgm:spPr/>
      <dgm:t>
        <a:bodyPr/>
        <a:lstStyle/>
        <a:p>
          <a:endParaRPr lang="en-US"/>
        </a:p>
      </dgm:t>
    </dgm:pt>
    <dgm:pt modelId="{069958D0-98AD-4B08-979D-35ACDB272AF8}" type="pres">
      <dgm:prSet presAssocID="{2B1DE856-7C67-46C9-B72C-FB1838328CED}" presName="root" presStyleCnt="0">
        <dgm:presLayoutVars>
          <dgm:dir/>
          <dgm:resizeHandles val="exact"/>
        </dgm:presLayoutVars>
      </dgm:prSet>
      <dgm:spPr/>
    </dgm:pt>
    <dgm:pt modelId="{20217BA7-0B07-4F15-B26E-05FE75EDF31B}" type="pres">
      <dgm:prSet presAssocID="{9788B6EF-59F8-4D8F-9B66-7792963AC654}" presName="compNode" presStyleCnt="0"/>
      <dgm:spPr/>
    </dgm:pt>
    <dgm:pt modelId="{A724E284-6309-4F3F-B408-FAE085371A20}" type="pres">
      <dgm:prSet presAssocID="{9788B6EF-59F8-4D8F-9B66-7792963AC654}" presName="iconBgRect" presStyleLbl="bgShp" presStyleIdx="0" presStyleCnt="2"/>
      <dgm:spPr>
        <a:prstGeom prst="round2DiagRect">
          <a:avLst>
            <a:gd name="adj1" fmla="val 29727"/>
            <a:gd name="adj2" fmla="val 0"/>
          </a:avLst>
        </a:prstGeom>
      </dgm:spPr>
    </dgm:pt>
    <dgm:pt modelId="{ABF9D4EE-9BDA-4E5B-962E-E73CA409883A}" type="pres">
      <dgm:prSet presAssocID="{9788B6EF-59F8-4D8F-9B66-7792963AC654}"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ullseye"/>
        </a:ext>
      </dgm:extLst>
    </dgm:pt>
    <dgm:pt modelId="{52101D45-396D-49EE-8962-DDA605FDD832}" type="pres">
      <dgm:prSet presAssocID="{9788B6EF-59F8-4D8F-9B66-7792963AC654}" presName="spaceRect" presStyleCnt="0"/>
      <dgm:spPr/>
    </dgm:pt>
    <dgm:pt modelId="{2ABB8633-3F66-4ACD-BBA0-D7435C03FE80}" type="pres">
      <dgm:prSet presAssocID="{9788B6EF-59F8-4D8F-9B66-7792963AC654}" presName="textRect" presStyleLbl="revTx" presStyleIdx="0" presStyleCnt="2">
        <dgm:presLayoutVars>
          <dgm:chMax val="1"/>
          <dgm:chPref val="1"/>
        </dgm:presLayoutVars>
      </dgm:prSet>
      <dgm:spPr/>
    </dgm:pt>
    <dgm:pt modelId="{CFB11F3E-2F7E-49CF-B731-561C1DC15C4A}" type="pres">
      <dgm:prSet presAssocID="{34BEBB08-3561-4CD7-98AE-0C2551E6A5F5}" presName="sibTrans" presStyleCnt="0"/>
      <dgm:spPr/>
    </dgm:pt>
    <dgm:pt modelId="{CEFC5282-3479-488A-B9E8-68F5A0001F51}" type="pres">
      <dgm:prSet presAssocID="{53DF4EF2-4C89-4152-A1E2-AE50A79A9E69}" presName="compNode" presStyleCnt="0"/>
      <dgm:spPr/>
    </dgm:pt>
    <dgm:pt modelId="{C5A409B8-B273-4883-BC86-1883E821704B}" type="pres">
      <dgm:prSet presAssocID="{53DF4EF2-4C89-4152-A1E2-AE50A79A9E69}" presName="iconBgRect" presStyleLbl="bgShp" presStyleIdx="1" presStyleCnt="2"/>
      <dgm:spPr>
        <a:prstGeom prst="round2DiagRect">
          <a:avLst>
            <a:gd name="adj1" fmla="val 29727"/>
            <a:gd name="adj2" fmla="val 0"/>
          </a:avLst>
        </a:prstGeom>
      </dgm:spPr>
    </dgm:pt>
    <dgm:pt modelId="{32CC085A-CEAF-4539-AC31-DD7D964AB41E}" type="pres">
      <dgm:prSet presAssocID="{53DF4EF2-4C89-4152-A1E2-AE50A79A9E69}"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Link"/>
        </a:ext>
      </dgm:extLst>
    </dgm:pt>
    <dgm:pt modelId="{238066E4-04DA-4207-A863-C7CFC8C49767}" type="pres">
      <dgm:prSet presAssocID="{53DF4EF2-4C89-4152-A1E2-AE50A79A9E69}" presName="spaceRect" presStyleCnt="0"/>
      <dgm:spPr/>
    </dgm:pt>
    <dgm:pt modelId="{63A16425-FEEC-49B5-A7D4-0540E72202B6}" type="pres">
      <dgm:prSet presAssocID="{53DF4EF2-4C89-4152-A1E2-AE50A79A9E69}" presName="textRect" presStyleLbl="revTx" presStyleIdx="1" presStyleCnt="2">
        <dgm:presLayoutVars>
          <dgm:chMax val="1"/>
          <dgm:chPref val="1"/>
        </dgm:presLayoutVars>
      </dgm:prSet>
      <dgm:spPr/>
    </dgm:pt>
  </dgm:ptLst>
  <dgm:cxnLst>
    <dgm:cxn modelId="{7126270E-536F-426A-B600-C17311D382F6}" srcId="{2B1DE856-7C67-46C9-B72C-FB1838328CED}" destId="{9788B6EF-59F8-4D8F-9B66-7792963AC654}" srcOrd="0" destOrd="0" parTransId="{5F41623A-9EDA-4DF7-99F1-D011FBE3149B}" sibTransId="{34BEBB08-3561-4CD7-98AE-0C2551E6A5F5}"/>
    <dgm:cxn modelId="{FA11B30F-7128-4FE1-8820-9CD31D2A1E62}" type="presOf" srcId="{2B1DE856-7C67-46C9-B72C-FB1838328CED}" destId="{069958D0-98AD-4B08-979D-35ACDB272AF8}" srcOrd="0" destOrd="0" presId="urn:microsoft.com/office/officeart/2018/5/layout/IconLeafLabelList"/>
    <dgm:cxn modelId="{F2EEF83A-22C7-40A7-9539-700F9A429773}" srcId="{2B1DE856-7C67-46C9-B72C-FB1838328CED}" destId="{53DF4EF2-4C89-4152-A1E2-AE50A79A9E69}" srcOrd="1" destOrd="0" parTransId="{0B1CEDA1-46FC-4B75-A824-C04DD60EBCD2}" sibTransId="{A5082074-BFFF-4516-9086-08CC7B213F79}"/>
    <dgm:cxn modelId="{71C0F5EA-88BA-46D1-B3E2-7771AC6ED230}" type="presOf" srcId="{53DF4EF2-4C89-4152-A1E2-AE50A79A9E69}" destId="{63A16425-FEEC-49B5-A7D4-0540E72202B6}" srcOrd="0" destOrd="0" presId="urn:microsoft.com/office/officeart/2018/5/layout/IconLeafLabelList"/>
    <dgm:cxn modelId="{67AFA6FC-0885-4543-9B3B-7D94303B8796}" type="presOf" srcId="{9788B6EF-59F8-4D8F-9B66-7792963AC654}" destId="{2ABB8633-3F66-4ACD-BBA0-D7435C03FE80}" srcOrd="0" destOrd="0" presId="urn:microsoft.com/office/officeart/2018/5/layout/IconLeafLabelList"/>
    <dgm:cxn modelId="{93AAECE1-8E12-4C7C-9C5F-EED9B0A89C83}" type="presParOf" srcId="{069958D0-98AD-4B08-979D-35ACDB272AF8}" destId="{20217BA7-0B07-4F15-B26E-05FE75EDF31B}" srcOrd="0" destOrd="0" presId="urn:microsoft.com/office/officeart/2018/5/layout/IconLeafLabelList"/>
    <dgm:cxn modelId="{C8625D93-C33A-405D-9D96-4BBBBE60C075}" type="presParOf" srcId="{20217BA7-0B07-4F15-B26E-05FE75EDF31B}" destId="{A724E284-6309-4F3F-B408-FAE085371A20}" srcOrd="0" destOrd="0" presId="urn:microsoft.com/office/officeart/2018/5/layout/IconLeafLabelList"/>
    <dgm:cxn modelId="{4A609F0B-8907-4937-A08B-B89B17842023}" type="presParOf" srcId="{20217BA7-0B07-4F15-B26E-05FE75EDF31B}" destId="{ABF9D4EE-9BDA-4E5B-962E-E73CA409883A}" srcOrd="1" destOrd="0" presId="urn:microsoft.com/office/officeart/2018/5/layout/IconLeafLabelList"/>
    <dgm:cxn modelId="{0F3B1214-BB62-4931-9F5A-003C569F214F}" type="presParOf" srcId="{20217BA7-0B07-4F15-B26E-05FE75EDF31B}" destId="{52101D45-396D-49EE-8962-DDA605FDD832}" srcOrd="2" destOrd="0" presId="urn:microsoft.com/office/officeart/2018/5/layout/IconLeafLabelList"/>
    <dgm:cxn modelId="{B0540170-127E-4EFB-9BC4-B46FBF16A7A9}" type="presParOf" srcId="{20217BA7-0B07-4F15-B26E-05FE75EDF31B}" destId="{2ABB8633-3F66-4ACD-BBA0-D7435C03FE80}" srcOrd="3" destOrd="0" presId="urn:microsoft.com/office/officeart/2018/5/layout/IconLeafLabelList"/>
    <dgm:cxn modelId="{F3D6A33E-F228-432B-A968-1B380BDF38CA}" type="presParOf" srcId="{069958D0-98AD-4B08-979D-35ACDB272AF8}" destId="{CFB11F3E-2F7E-49CF-B731-561C1DC15C4A}" srcOrd="1" destOrd="0" presId="urn:microsoft.com/office/officeart/2018/5/layout/IconLeafLabelList"/>
    <dgm:cxn modelId="{7E75E4B5-F582-4155-B768-D646177216A9}" type="presParOf" srcId="{069958D0-98AD-4B08-979D-35ACDB272AF8}" destId="{CEFC5282-3479-488A-B9E8-68F5A0001F51}" srcOrd="2" destOrd="0" presId="urn:microsoft.com/office/officeart/2018/5/layout/IconLeafLabelList"/>
    <dgm:cxn modelId="{B9F4E645-DCEA-4352-BD88-41AB4386E918}" type="presParOf" srcId="{CEFC5282-3479-488A-B9E8-68F5A0001F51}" destId="{C5A409B8-B273-4883-BC86-1883E821704B}" srcOrd="0" destOrd="0" presId="urn:microsoft.com/office/officeart/2018/5/layout/IconLeafLabelList"/>
    <dgm:cxn modelId="{1C78CADD-DDEF-4E47-B504-6916A419BDA3}" type="presParOf" srcId="{CEFC5282-3479-488A-B9E8-68F5A0001F51}" destId="{32CC085A-CEAF-4539-AC31-DD7D964AB41E}" srcOrd="1" destOrd="0" presId="urn:microsoft.com/office/officeart/2018/5/layout/IconLeafLabelList"/>
    <dgm:cxn modelId="{9FD41C05-2FEC-4054-8EC1-F4B028F3413D}" type="presParOf" srcId="{CEFC5282-3479-488A-B9E8-68F5A0001F51}" destId="{238066E4-04DA-4207-A863-C7CFC8C49767}" srcOrd="2" destOrd="0" presId="urn:microsoft.com/office/officeart/2018/5/layout/IconLeafLabelList"/>
    <dgm:cxn modelId="{6417BC67-FA91-490C-9CDF-26FE96D4A85A}" type="presParOf" srcId="{CEFC5282-3479-488A-B9E8-68F5A0001F51}" destId="{63A16425-FEEC-49B5-A7D4-0540E72202B6}" srcOrd="3" destOrd="0" presId="urn:microsoft.com/office/officeart/2018/5/layout/IconLeafLabel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0E217-143C-4078-8E65-085D389935CF}">
      <dsp:nvSpPr>
        <dsp:cNvPr id="0" name=""/>
        <dsp:cNvSpPr/>
      </dsp:nvSpPr>
      <dsp:spPr>
        <a:xfrm>
          <a:off x="0" y="1777954"/>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Completion of training needs analysis</a:t>
          </a:r>
        </a:p>
      </dsp:txBody>
      <dsp:txXfrm>
        <a:off x="0" y="1777954"/>
        <a:ext cx="5374640" cy="721383"/>
      </dsp:txXfrm>
    </dsp:sp>
    <dsp:sp modelId="{77BBB22B-E75A-4B4C-99FB-0B35E88151BA}">
      <dsp:nvSpPr>
        <dsp:cNvPr id="0" name=""/>
        <dsp:cNvSpPr/>
      </dsp:nvSpPr>
      <dsp:spPr>
        <a:xfrm>
          <a:off x="0" y="2690236"/>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1:1 Mentorship with AMB 30 mins  x 2</a:t>
          </a:r>
        </a:p>
      </dsp:txBody>
      <dsp:txXfrm>
        <a:off x="0" y="2690236"/>
        <a:ext cx="5374640" cy="721383"/>
      </dsp:txXfrm>
    </dsp:sp>
    <dsp:sp modelId="{C999A7BE-6DB9-4652-A9D0-00394A732CA2}">
      <dsp:nvSpPr>
        <dsp:cNvPr id="0" name=""/>
        <dsp:cNvSpPr/>
      </dsp:nvSpPr>
      <dsp:spPr>
        <a:xfrm>
          <a:off x="0" y="3533132"/>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Motivation hub meetings x 2</a:t>
          </a:r>
        </a:p>
      </dsp:txBody>
      <dsp:txXfrm>
        <a:off x="0" y="3533132"/>
        <a:ext cx="5374640" cy="721383"/>
      </dsp:txXfrm>
    </dsp:sp>
    <dsp:sp modelId="{E31712AC-3F79-49CA-A05F-9B163433E4D2}">
      <dsp:nvSpPr>
        <dsp:cNvPr id="0" name=""/>
        <dsp:cNvSpPr/>
      </dsp:nvSpPr>
      <dsp:spPr>
        <a:xfrm>
          <a:off x="0" y="4338314"/>
          <a:ext cx="5374640" cy="72138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GB" sz="1700" kern="1200" dirty="0"/>
            <a:t>End point assessment (1,000 words)</a:t>
          </a:r>
        </a:p>
        <a:p>
          <a:pPr marL="0" lvl="0" indent="0" algn="ctr" defTabSz="755650">
            <a:lnSpc>
              <a:spcPct val="90000"/>
            </a:lnSpc>
            <a:spcBef>
              <a:spcPct val="0"/>
            </a:spcBef>
            <a:spcAft>
              <a:spcPct val="35000"/>
            </a:spcAft>
            <a:buNone/>
          </a:pPr>
          <a:r>
            <a:rPr lang="en-GB" sz="1700" kern="1200" dirty="0"/>
            <a:t>Celebration event &amp; award of certificate of participation</a:t>
          </a:r>
        </a:p>
      </dsp:txBody>
      <dsp:txXfrm>
        <a:off x="0" y="4338314"/>
        <a:ext cx="5374640" cy="721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A219C9-81DB-4DB9-BD59-CB0B36538DD8}">
      <dsp:nvSpPr>
        <dsp:cNvPr id="0" name=""/>
        <dsp:cNvSpPr/>
      </dsp:nvSpPr>
      <dsp:spPr>
        <a:xfrm>
          <a:off x="0" y="0"/>
          <a:ext cx="10866119" cy="6289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Oral history is…</a:t>
          </a:r>
        </a:p>
      </dsp:txBody>
      <dsp:txXfrm>
        <a:off x="2236120" y="0"/>
        <a:ext cx="8629999" cy="628962"/>
      </dsp:txXfrm>
    </dsp:sp>
    <dsp:sp modelId="{6C0F9A34-5F38-4042-A073-7022A111CA6E}">
      <dsp:nvSpPr>
        <dsp:cNvPr id="0" name=""/>
        <dsp:cNvSpPr/>
      </dsp:nvSpPr>
      <dsp:spPr>
        <a:xfrm>
          <a:off x="62896" y="62896"/>
          <a:ext cx="2173224" cy="503170"/>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D48522-158E-4546-9E7A-5AD51C2D7BDC}">
      <dsp:nvSpPr>
        <dsp:cNvPr id="0" name=""/>
        <dsp:cNvSpPr/>
      </dsp:nvSpPr>
      <dsp:spPr>
        <a:xfrm>
          <a:off x="0" y="691859"/>
          <a:ext cx="10866119" cy="6289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Storytelling is…</a:t>
          </a:r>
        </a:p>
      </dsp:txBody>
      <dsp:txXfrm>
        <a:off x="2236120" y="691859"/>
        <a:ext cx="8629999" cy="628962"/>
      </dsp:txXfrm>
    </dsp:sp>
    <dsp:sp modelId="{FA889950-C31C-47DD-8606-0324FF4A6486}">
      <dsp:nvSpPr>
        <dsp:cNvPr id="0" name=""/>
        <dsp:cNvSpPr/>
      </dsp:nvSpPr>
      <dsp:spPr>
        <a:xfrm>
          <a:off x="62896" y="754755"/>
          <a:ext cx="2173224" cy="503170"/>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D7C797-6DDD-4437-A69B-5EA1A3CF1994}">
      <dsp:nvSpPr>
        <dsp:cNvPr id="0" name=""/>
        <dsp:cNvSpPr/>
      </dsp:nvSpPr>
      <dsp:spPr>
        <a:xfrm>
          <a:off x="0" y="1383718"/>
          <a:ext cx="10866119" cy="62896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Nostalgia work is…</a:t>
          </a:r>
        </a:p>
      </dsp:txBody>
      <dsp:txXfrm>
        <a:off x="2236120" y="1383718"/>
        <a:ext cx="8629999" cy="628962"/>
      </dsp:txXfrm>
    </dsp:sp>
    <dsp:sp modelId="{CDF7598A-F349-4483-B39A-953C73EDBF1B}">
      <dsp:nvSpPr>
        <dsp:cNvPr id="0" name=""/>
        <dsp:cNvSpPr/>
      </dsp:nvSpPr>
      <dsp:spPr>
        <a:xfrm>
          <a:off x="62896" y="1446614"/>
          <a:ext cx="2173224" cy="503170"/>
        </a:xfrm>
        <a:prstGeom prst="roundRect">
          <a:avLst>
            <a:gd name="adj" fmla="val 10000"/>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B3A2D6-B7B2-4294-B6BB-F14B465358F6}">
      <dsp:nvSpPr>
        <dsp:cNvPr id="0" name=""/>
        <dsp:cNvSpPr/>
      </dsp:nvSpPr>
      <dsp:spPr>
        <a:xfrm>
          <a:off x="0" y="2075577"/>
          <a:ext cx="10866119" cy="628962"/>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Reminiscence work is…</a:t>
          </a:r>
        </a:p>
      </dsp:txBody>
      <dsp:txXfrm>
        <a:off x="2236120" y="2075577"/>
        <a:ext cx="8629999" cy="628962"/>
      </dsp:txXfrm>
    </dsp:sp>
    <dsp:sp modelId="{8A7C8B24-3DA2-4541-A3D2-3405CA4BE857}">
      <dsp:nvSpPr>
        <dsp:cNvPr id="0" name=""/>
        <dsp:cNvSpPr/>
      </dsp:nvSpPr>
      <dsp:spPr>
        <a:xfrm>
          <a:off x="62896" y="2138473"/>
          <a:ext cx="2173224" cy="503170"/>
        </a:xfrm>
        <a:prstGeom prst="roundRect">
          <a:avLst>
            <a:gd name="adj" fmla="val 10000"/>
          </a:avLst>
        </a:prstGeom>
        <a:solidFill>
          <a:schemeClr val="accent5">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C537D1-598C-4AF7-AF0E-EC2C7F21C5AA}">
      <dsp:nvSpPr>
        <dsp:cNvPr id="0" name=""/>
        <dsp:cNvSpPr/>
      </dsp:nvSpPr>
      <dsp:spPr>
        <a:xfrm>
          <a:off x="0" y="2767436"/>
          <a:ext cx="10866119" cy="628962"/>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Life story work is…</a:t>
          </a:r>
        </a:p>
      </dsp:txBody>
      <dsp:txXfrm>
        <a:off x="2236120" y="2767436"/>
        <a:ext cx="8629999" cy="628962"/>
      </dsp:txXfrm>
    </dsp:sp>
    <dsp:sp modelId="{CECB0D8A-ABFF-4615-B193-0A1ACBB8650D}">
      <dsp:nvSpPr>
        <dsp:cNvPr id="0" name=""/>
        <dsp:cNvSpPr/>
      </dsp:nvSpPr>
      <dsp:spPr>
        <a:xfrm>
          <a:off x="62896" y="2830332"/>
          <a:ext cx="2173224" cy="503170"/>
        </a:xfrm>
        <a:prstGeom prst="roundRect">
          <a:avLst>
            <a:gd name="adj" fmla="val 10000"/>
          </a:avLst>
        </a:prstGeom>
        <a:solidFill>
          <a:schemeClr val="accent6">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D84E44-80FB-48D4-865C-DC0BAE3E66C0}">
      <dsp:nvSpPr>
        <dsp:cNvPr id="0" name=""/>
        <dsp:cNvSpPr/>
      </dsp:nvSpPr>
      <dsp:spPr>
        <a:xfrm>
          <a:off x="0" y="3459295"/>
          <a:ext cx="10866119" cy="62896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Personal narratives are…</a:t>
          </a:r>
        </a:p>
      </dsp:txBody>
      <dsp:txXfrm>
        <a:off x="2236120" y="3459295"/>
        <a:ext cx="8629999" cy="628962"/>
      </dsp:txXfrm>
    </dsp:sp>
    <dsp:sp modelId="{3546DAF5-8FC2-45B8-980F-AD36EE81F88C}">
      <dsp:nvSpPr>
        <dsp:cNvPr id="0" name=""/>
        <dsp:cNvSpPr/>
      </dsp:nvSpPr>
      <dsp:spPr>
        <a:xfrm>
          <a:off x="62896" y="3522191"/>
          <a:ext cx="2173224" cy="503170"/>
        </a:xfrm>
        <a:prstGeom prst="roundRect">
          <a:avLst>
            <a:gd name="adj" fmla="val 1000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2976C-DFFE-49FC-B968-B973F41C8032}">
      <dsp:nvSpPr>
        <dsp:cNvPr id="0" name=""/>
        <dsp:cNvSpPr/>
      </dsp:nvSpPr>
      <dsp:spPr>
        <a:xfrm>
          <a:off x="0" y="4151154"/>
          <a:ext cx="10866119" cy="62896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GB" sz="4400" kern="1200" dirty="0"/>
            <a:t>Eyewitness accounts are…</a:t>
          </a:r>
        </a:p>
      </dsp:txBody>
      <dsp:txXfrm>
        <a:off x="2236120" y="4151154"/>
        <a:ext cx="8629999" cy="628962"/>
      </dsp:txXfrm>
    </dsp:sp>
    <dsp:sp modelId="{0AC3E814-A60C-4BE3-8D57-1B0B1FE8D3F9}">
      <dsp:nvSpPr>
        <dsp:cNvPr id="0" name=""/>
        <dsp:cNvSpPr/>
      </dsp:nvSpPr>
      <dsp:spPr>
        <a:xfrm>
          <a:off x="62896" y="4214051"/>
          <a:ext cx="2173224" cy="503170"/>
        </a:xfrm>
        <a:prstGeom prst="roundRect">
          <a:avLst>
            <a:gd name="adj" fmla="val 10000"/>
          </a:avLst>
        </a:prstGeom>
        <a:solidFill>
          <a:schemeClr val="accent3">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21FCD-D34F-4DBA-8B62-7A48FFC794B9}">
      <dsp:nvSpPr>
        <dsp:cNvPr id="0" name=""/>
        <dsp:cNvSpPr/>
      </dsp:nvSpPr>
      <dsp:spPr>
        <a:xfrm rot="16200000">
          <a:off x="-1997747" y="1999158"/>
          <a:ext cx="5728137" cy="1729819"/>
        </a:xfrm>
        <a:prstGeom prst="flowChartManualOperation">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t>1. </a:t>
          </a:r>
        </a:p>
        <a:p>
          <a:pPr marL="0" lvl="0" indent="0" algn="ctr" defTabSz="1066800">
            <a:lnSpc>
              <a:spcPct val="90000"/>
            </a:lnSpc>
            <a:spcBef>
              <a:spcPct val="0"/>
            </a:spcBef>
            <a:spcAft>
              <a:spcPct val="35000"/>
            </a:spcAft>
            <a:buNone/>
          </a:pPr>
          <a:r>
            <a:rPr lang="en-GB" sz="2000" b="1" kern="1200" dirty="0"/>
            <a:t>Promote  your confidence and capability in oral history through experiential learning</a:t>
          </a:r>
        </a:p>
      </dsp:txBody>
      <dsp:txXfrm rot="5400000">
        <a:off x="1412" y="1145626"/>
        <a:ext cx="1729819" cy="3436883"/>
      </dsp:txXfrm>
    </dsp:sp>
    <dsp:sp modelId="{732D067D-4E7B-4D00-9EA1-7CEE365F93D2}">
      <dsp:nvSpPr>
        <dsp:cNvPr id="0" name=""/>
        <dsp:cNvSpPr/>
      </dsp:nvSpPr>
      <dsp:spPr>
        <a:xfrm rot="16200000">
          <a:off x="-71758" y="1932725"/>
          <a:ext cx="5728137" cy="1862686"/>
        </a:xfrm>
        <a:prstGeom prst="flowChartManualOperation">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t>2. </a:t>
          </a:r>
          <a:r>
            <a:rPr lang="en-GB" sz="2000" b="1" kern="1200" dirty="0"/>
            <a:t>Empowering you to practice oral history through mentorship and peer support</a:t>
          </a:r>
        </a:p>
      </dsp:txBody>
      <dsp:txXfrm rot="5400000">
        <a:off x="1860967" y="1145627"/>
        <a:ext cx="1862686" cy="3436883"/>
      </dsp:txXfrm>
    </dsp:sp>
    <dsp:sp modelId="{CBB3DBC1-D2CD-47DF-9EBE-762492F148B6}">
      <dsp:nvSpPr>
        <dsp:cNvPr id="0" name=""/>
        <dsp:cNvSpPr/>
      </dsp:nvSpPr>
      <dsp:spPr>
        <a:xfrm rot="16200000">
          <a:off x="1854230" y="1999158"/>
          <a:ext cx="5728137" cy="1729819"/>
        </a:xfrm>
        <a:prstGeom prst="flowChartManualOperation">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GB" sz="2400" b="1" kern="1200" dirty="0"/>
            <a:t>3. </a:t>
          </a:r>
        </a:p>
        <a:p>
          <a:pPr marL="0" lvl="0" indent="0" algn="ctr" defTabSz="1066800">
            <a:lnSpc>
              <a:spcPct val="90000"/>
            </a:lnSpc>
            <a:spcBef>
              <a:spcPct val="0"/>
            </a:spcBef>
            <a:spcAft>
              <a:spcPct val="35000"/>
            </a:spcAft>
            <a:buNone/>
          </a:pPr>
          <a:r>
            <a:rPr lang="en-GB" sz="2000" b="1" kern="1200" dirty="0"/>
            <a:t>Promoting ethical practice are present at every stage when conducting oral history</a:t>
          </a:r>
        </a:p>
      </dsp:txBody>
      <dsp:txXfrm rot="5400000">
        <a:off x="3853389" y="1145626"/>
        <a:ext cx="1729819" cy="3436883"/>
      </dsp:txXfrm>
    </dsp:sp>
    <dsp:sp modelId="{E372B7E9-736C-4EE3-8258-C0774127F22E}">
      <dsp:nvSpPr>
        <dsp:cNvPr id="0" name=""/>
        <dsp:cNvSpPr/>
      </dsp:nvSpPr>
      <dsp:spPr>
        <a:xfrm rot="16200000">
          <a:off x="3713786" y="1999158"/>
          <a:ext cx="5728137" cy="1729819"/>
        </a:xfrm>
        <a:prstGeom prst="flowChartManualOperation">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GB" sz="2000" b="1" kern="1200" dirty="0"/>
            <a:t>4.</a:t>
          </a:r>
        </a:p>
        <a:p>
          <a:pPr marL="0" lvl="0" indent="0" algn="ctr" defTabSz="889000">
            <a:lnSpc>
              <a:spcPct val="90000"/>
            </a:lnSpc>
            <a:spcBef>
              <a:spcPct val="0"/>
            </a:spcBef>
            <a:spcAft>
              <a:spcPct val="35000"/>
            </a:spcAft>
            <a:buNone/>
          </a:pPr>
          <a:r>
            <a:rPr lang="en-GB" sz="2000" b="1" kern="1200" dirty="0"/>
            <a:t>Future proofing your oral histories through digitisation</a:t>
          </a:r>
        </a:p>
      </dsp:txBody>
      <dsp:txXfrm rot="5400000">
        <a:off x="5712945" y="1145626"/>
        <a:ext cx="1729819" cy="3436883"/>
      </dsp:txXfrm>
    </dsp:sp>
    <dsp:sp modelId="{BF6BFE9B-1DE8-4B97-BCBC-AA26BB3E2583}">
      <dsp:nvSpPr>
        <dsp:cNvPr id="0" name=""/>
        <dsp:cNvSpPr/>
      </dsp:nvSpPr>
      <dsp:spPr>
        <a:xfrm rot="16200000">
          <a:off x="5748001" y="1824499"/>
          <a:ext cx="5728137" cy="2079138"/>
        </a:xfrm>
        <a:prstGeom prst="flowChartManualOperation">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en-GB" sz="2000" b="1" kern="1200" dirty="0"/>
            <a:t>5.</a:t>
          </a:r>
        </a:p>
        <a:p>
          <a:pPr marL="0" lvl="0" indent="0" algn="ctr" defTabSz="889000">
            <a:lnSpc>
              <a:spcPct val="90000"/>
            </a:lnSpc>
            <a:spcBef>
              <a:spcPct val="0"/>
            </a:spcBef>
            <a:spcAft>
              <a:spcPct val="35000"/>
            </a:spcAft>
            <a:buNone/>
          </a:pPr>
          <a:r>
            <a:rPr lang="en-GB" sz="2000" b="1" kern="1200" dirty="0"/>
            <a:t>Optimising your oral histories through dissemination</a:t>
          </a:r>
        </a:p>
      </dsp:txBody>
      <dsp:txXfrm rot="5400000">
        <a:off x="7572500" y="1145627"/>
        <a:ext cx="2079138" cy="34368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4E284-6309-4F3F-B408-FAE085371A20}">
      <dsp:nvSpPr>
        <dsp:cNvPr id="0" name=""/>
        <dsp:cNvSpPr/>
      </dsp:nvSpPr>
      <dsp:spPr>
        <a:xfrm>
          <a:off x="2044800" y="174437"/>
          <a:ext cx="2196000" cy="2196000"/>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F9D4EE-9BDA-4E5B-962E-E73CA409883A}">
      <dsp:nvSpPr>
        <dsp:cNvPr id="0" name=""/>
        <dsp:cNvSpPr/>
      </dsp:nvSpPr>
      <dsp:spPr>
        <a:xfrm>
          <a:off x="2512800" y="642437"/>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BB8633-3F66-4ACD-BBA0-D7435C03FE80}">
      <dsp:nvSpPr>
        <dsp:cNvPr id="0" name=""/>
        <dsp:cNvSpPr/>
      </dsp:nvSpPr>
      <dsp:spPr>
        <a:xfrm>
          <a:off x="134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b="1" kern="1200" baseline="0" dirty="0"/>
            <a:t>ESSENTIAL TARGETED LEARNING MATERIALS SPRING 2025</a:t>
          </a:r>
          <a:endParaRPr lang="en-US" sz="1800" b="1" kern="1200" dirty="0"/>
        </a:p>
      </dsp:txBody>
      <dsp:txXfrm>
        <a:off x="1342800" y="3054438"/>
        <a:ext cx="3600000" cy="720000"/>
      </dsp:txXfrm>
    </dsp:sp>
    <dsp:sp modelId="{C5A409B8-B273-4883-BC86-1883E821704B}">
      <dsp:nvSpPr>
        <dsp:cNvPr id="0" name=""/>
        <dsp:cNvSpPr/>
      </dsp:nvSpPr>
      <dsp:spPr>
        <a:xfrm>
          <a:off x="6274800" y="174437"/>
          <a:ext cx="2196000" cy="2196000"/>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CC085A-CEAF-4539-AC31-DD7D964AB41E}">
      <dsp:nvSpPr>
        <dsp:cNvPr id="0" name=""/>
        <dsp:cNvSpPr/>
      </dsp:nvSpPr>
      <dsp:spPr>
        <a:xfrm>
          <a:off x="6742800" y="642437"/>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A16425-FEEC-49B5-A7D4-0540E72202B6}">
      <dsp:nvSpPr>
        <dsp:cNvPr id="0" name=""/>
        <dsp:cNvSpPr/>
      </dsp:nvSpPr>
      <dsp:spPr>
        <a:xfrm>
          <a:off x="5572800" y="3054438"/>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b="1" kern="1200" dirty="0">
              <a:hlinkClick xmlns:r="http://schemas.openxmlformats.org/officeDocument/2006/relationships" r:id="rId5"/>
            </a:rPr>
            <a:t>Zoom links for all six weeks SPRING 2025</a:t>
          </a:r>
          <a:endParaRPr lang="en-US" sz="1800" b="1" kern="1200" dirty="0"/>
        </a:p>
      </dsp:txBody>
      <dsp:txXfrm>
        <a:off x="5572800" y="3054438"/>
        <a:ext cx="3600000" cy="720000"/>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6F6D-8BDE-0955-A8DC-610B9A124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8553AD-E541-003D-24C5-14EFC067F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879B53-84ED-CCE3-4EC5-23D6ED028FE9}"/>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12132277-24A9-572D-0FA0-4347CEFDC4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B8428-2725-095F-4391-5680E4F473BD}"/>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377962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1BB48-0136-9CC0-0AA8-90932E56D8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7879F0-D37E-DFED-270F-4D5F0882B3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FDCA4C-C6DC-B0EA-9F87-1ED940B3AA74}"/>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7B4F2C05-C983-B86B-3891-1C84FDEA63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23B54A-9F01-EA7B-AD62-5AAD7E0F9B1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48148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E5265A-548A-7DFF-7C4F-BD49D74158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DA7FA6E-E025-F5FE-8F06-55C1C99C5C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BADF57-7C9A-BD07-59FC-08889C6D9FA5}"/>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2CEACACC-55DC-13CC-1F6B-764240A8F1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A8E831-833D-0C4D-FF84-AFAB67BBA23C}"/>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862575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A97DE-666F-34F5-BE29-1FD68CB19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F9D230-40B2-46FB-4F4F-08A3DD38C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15C8383-DC87-47AD-76B0-4244613253B8}"/>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E15D92A1-F0F2-6905-5222-BF6F81DC16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73F37C-AF11-8E9C-7B08-1A0C398A2820}"/>
              </a:ext>
            </a:extLst>
          </p:cNvPr>
          <p:cNvSpPr>
            <a:spLocks noGrp="1"/>
          </p:cNvSpPr>
          <p:nvPr>
            <p:ph type="sldNum" sz="quarter" idx="12"/>
          </p:nvPr>
        </p:nvSpPr>
        <p:spPr/>
        <p:txBody>
          <a:bodyPr/>
          <a:lstStyle/>
          <a:p>
            <a:fld id="{3035DB88-6762-4AF5-8BED-7927FA6F026C}" type="slidenum">
              <a:rPr lang="en-GB" smtClean="0"/>
              <a:t>‹#›</a:t>
            </a:fld>
            <a:endParaRPr lang="en-GB"/>
          </a:p>
        </p:txBody>
      </p:sp>
      <p:pic>
        <p:nvPicPr>
          <p:cNvPr id="12" name="Picture 11" descr="A person using a computer&#10;&#10;Description automatically generated">
            <a:extLst>
              <a:ext uri="{FF2B5EF4-FFF2-40B4-BE49-F238E27FC236}">
                <a16:creationId xmlns:a16="http://schemas.microsoft.com/office/drawing/2014/main" id="{708D5E73-414C-E627-B338-C3CB3141385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952500" y="0"/>
            <a:ext cx="1028700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878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F033-6E80-469B-E79C-B378476D71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459925D-06FA-E94B-48E4-D3209CC376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3794F0-7A5D-9A3E-C93A-23ABE0A2B98C}"/>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DA12CC42-B525-EB64-91BE-A6B7D7751A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97B8C9-DEF0-62E3-559D-F32AA9CE81DB}"/>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978107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AC86-F459-F0EC-99F1-E644F9F273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6D946D-538B-1C04-7CEF-22EE082461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8E24D7-FC16-7FF4-DAAF-23BC288B5880}"/>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AC720B95-2764-1D1A-B996-92DCC6BCD0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92721-EA72-D94A-6150-15960725141F}"/>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4040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093D-788D-666B-4500-F90B1DADE96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C17A04-FCEF-9542-47A8-A2675C70F1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62E19C-483D-6F12-DCB6-AF91741684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3ED78F-914E-4425-3C09-651A21068AD1}"/>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6" name="Footer Placeholder 5">
            <a:extLst>
              <a:ext uri="{FF2B5EF4-FFF2-40B4-BE49-F238E27FC236}">
                <a16:creationId xmlns:a16="http://schemas.microsoft.com/office/drawing/2014/main" id="{BC92740B-BE16-7B87-05AA-BBB0162F83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6B9D82-C0B0-C607-83DE-06F399F77630}"/>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705451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7ACF-3129-7F58-9D76-297818EE09D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A1F6399-71D9-DA4E-EFFB-AD68B1AD5E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C1F29-3140-E4B8-E3FE-E8A32CC674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320736-8908-B6BB-B039-C7F166647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47041-A034-1569-4C2F-429D0014D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F309530-43D0-FD8C-06C5-5FCBA3D7807D}"/>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8" name="Footer Placeholder 7">
            <a:extLst>
              <a:ext uri="{FF2B5EF4-FFF2-40B4-BE49-F238E27FC236}">
                <a16:creationId xmlns:a16="http://schemas.microsoft.com/office/drawing/2014/main" id="{B03AB8B5-8D69-BF26-CA5A-0469EF0270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1A33B50-8EB2-0768-762D-EC3E365FF98F}"/>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4042143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CFCC4-0D23-819C-3431-7120C8F2F69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6D913F-EC52-BB79-63F8-0C25D36A4148}"/>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4" name="Footer Placeholder 3">
            <a:extLst>
              <a:ext uri="{FF2B5EF4-FFF2-40B4-BE49-F238E27FC236}">
                <a16:creationId xmlns:a16="http://schemas.microsoft.com/office/drawing/2014/main" id="{0B453DC9-4039-7422-DD29-CC7A04A980F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52739F4-A6EC-1107-37BD-9FF69F610281}"/>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61645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4CEA03-E41C-EE7A-2CBB-D912B55A211C}"/>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3" name="Footer Placeholder 2">
            <a:extLst>
              <a:ext uri="{FF2B5EF4-FFF2-40B4-BE49-F238E27FC236}">
                <a16:creationId xmlns:a16="http://schemas.microsoft.com/office/drawing/2014/main" id="{A99B4D11-B988-EC35-8DEC-FAE85F6DD81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548E64-393D-B286-83EA-0AC9C45B77E8}"/>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327195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FB1DB-AD6C-E00D-1722-41319451F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368BBCC-8F08-7C26-6A29-602FB0365F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1290376-752B-486D-2006-575EBD5E1F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E8AC4B-2EDB-B1B9-0A5B-5352F11D4FF3}"/>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6" name="Footer Placeholder 5">
            <a:extLst>
              <a:ext uri="{FF2B5EF4-FFF2-40B4-BE49-F238E27FC236}">
                <a16:creationId xmlns:a16="http://schemas.microsoft.com/office/drawing/2014/main" id="{E638B114-2701-39AD-7D7E-658EF8E1E7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AA2B9F-BC80-A532-D223-B182157E72CD}"/>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2394965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EF9C7-1C3C-6494-7E26-9D09B40325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53D4DA-E88A-9699-08E8-0806AD0E4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41AF97-CC74-D193-DC1B-867EE76A94D3}"/>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DC7D1511-1F3B-5595-82E7-392AC8F22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D79AA6-BE1F-2039-1727-2F8829E66317}"/>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2006419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3BAF-BAC0-4C5B-40C2-A06759EF8A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B8F37A-E562-8488-2393-A92F910D0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861DD74-43DB-6B5D-D8F8-D6D6302F67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3928BA-8887-E657-EDF8-968AD464C8D7}"/>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6" name="Footer Placeholder 5">
            <a:extLst>
              <a:ext uri="{FF2B5EF4-FFF2-40B4-BE49-F238E27FC236}">
                <a16:creationId xmlns:a16="http://schemas.microsoft.com/office/drawing/2014/main" id="{97DB1BEC-2AE9-72EA-1A02-DD08D3F53A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62029A-696C-FBEA-2A44-94FA884E8744}"/>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1565634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D6686-0248-90AD-17B6-12BB35ABC89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2BB3964-89CD-3FC4-9CAE-48DC5BEFA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C02036-0CBE-CF72-4739-2AA32F4078A0}"/>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0F3CE961-703C-8944-8BF5-BAC9263731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B38BD4-D219-8C5B-3DF8-EF90CEF16BD3}"/>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733780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AA8255-4A45-65E0-6958-170C16D46D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4363CE-85EA-A069-8DD5-873616E647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25997C-194E-8C53-B255-63E0314327F5}"/>
              </a:ext>
            </a:extLst>
          </p:cNvPr>
          <p:cNvSpPr>
            <a:spLocks noGrp="1"/>
          </p:cNvSpPr>
          <p:nvPr>
            <p:ph type="dt" sz="half" idx="10"/>
          </p:nvPr>
        </p:nvSpPr>
        <p:spPr/>
        <p:txBody>
          <a:body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0A68DAB9-0F77-F257-5A6A-470481B638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4A0546-57C2-3F22-120F-75A7ADD16209}"/>
              </a:ext>
            </a:extLst>
          </p:cNvPr>
          <p:cNvSpPr>
            <a:spLocks noGrp="1"/>
          </p:cNvSpPr>
          <p:nvPr>
            <p:ph type="sldNum" sz="quarter" idx="12"/>
          </p:nvPr>
        </p:nvSpPr>
        <p:spPr/>
        <p:txBody>
          <a:bodyPr/>
          <a:lstStyle/>
          <a:p>
            <a:fld id="{3035DB88-6762-4AF5-8BED-7927FA6F026C}" type="slidenum">
              <a:rPr lang="en-GB" smtClean="0"/>
              <a:t>‹#›</a:t>
            </a:fld>
            <a:endParaRPr lang="en-GB"/>
          </a:p>
        </p:txBody>
      </p:sp>
    </p:spTree>
    <p:extLst>
      <p:ext uri="{BB962C8B-B14F-4D97-AF65-F5344CB8AC3E}">
        <p14:creationId xmlns:p14="http://schemas.microsoft.com/office/powerpoint/2010/main" val="3364611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51666-90BD-4B3A-9F8A-49C4505FD4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37385-5834-4D1A-BECF-CC5865BAD0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11D69D-7E4E-47C1-A718-56F56A1B04BB}"/>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F84DF111-DBA9-4C3E-98FF-5924329F8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7DA79-39E2-4C27-A54F-B815F2DCD493}"/>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40803296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710CE-582B-4CCF-894F-D3794F3EA0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4023F3-CE95-4CF7-85C0-0128C5E531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0851A-C261-44F8-8C2F-6BBE04EEAB58}"/>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4BA9AD31-7E6B-4AE2-B5D5-CE0B5885C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8E0F7-04E7-4E05-99A9-0956BE93C7BB}"/>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2706111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B223-C83D-44F0-9108-030247B1F1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1C0B7B-D821-4CED-912B-62E1B4793E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1CAA53-AA02-4DC9-891D-261666939FB4}"/>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7E8A5E25-ED6A-46E5-AD8D-FA8C89E62A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B0A6-039C-4E41-9CC8-893478525DD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2134297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84424-4E63-47B9-8692-A4CAE24A92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23634-E722-4AEE-999D-4F4E4C065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FA6534-7373-45C6-A31F-512AD1A792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BF87C0-9D58-4FDA-9023-67D19810B8A6}"/>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6" name="Footer Placeholder 5">
            <a:extLst>
              <a:ext uri="{FF2B5EF4-FFF2-40B4-BE49-F238E27FC236}">
                <a16:creationId xmlns:a16="http://schemas.microsoft.com/office/drawing/2014/main" id="{E0A2361F-CC32-408A-B944-6A1CB1B1D8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945A8-790B-41D4-8E09-6C546B8C34C7}"/>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69348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11266-7CAE-441D-94BC-BD51CDE35E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24A449-55BC-459C-96AF-B1EDA0E7E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469D1E-1DC4-434A-A415-95897A1624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A863AD-FCA5-463B-AE6D-D034A3EDB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2308E7-8DEA-431C-8A57-3F316ED4A6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C39A42-8A76-42A7-99D0-9B3B0077F625}"/>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8" name="Footer Placeholder 7">
            <a:extLst>
              <a:ext uri="{FF2B5EF4-FFF2-40B4-BE49-F238E27FC236}">
                <a16:creationId xmlns:a16="http://schemas.microsoft.com/office/drawing/2014/main" id="{EF5FBFB3-AB23-444A-B024-74EC671878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1D6F12-9F30-4CF1-9DDF-6A1194CC0D27}"/>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253335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DEF0-A0A6-4A72-8745-C37FECC3FAF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C226724-A47B-4C9F-9FAD-A1B832C97ABE}"/>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4" name="Footer Placeholder 3">
            <a:extLst>
              <a:ext uri="{FF2B5EF4-FFF2-40B4-BE49-F238E27FC236}">
                <a16:creationId xmlns:a16="http://schemas.microsoft.com/office/drawing/2014/main" id="{5176E942-BFC1-40BA-9CF9-9BFAC1ACA5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532DF-3020-4A8A-A44C-1EA81BD9BCF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7851236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92D465-1A07-4152-890C-5D0AA68DC0B7}"/>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3" name="Footer Placeholder 2">
            <a:extLst>
              <a:ext uri="{FF2B5EF4-FFF2-40B4-BE49-F238E27FC236}">
                <a16:creationId xmlns:a16="http://schemas.microsoft.com/office/drawing/2014/main" id="{DC11AB81-EE7B-4B92-B257-447CFC51F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0C182B-ACB5-42CB-83AD-88D4E092A538}"/>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4167355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16BD-084B-4CD9-4587-B86FD6C41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06F1D3-BD38-B231-021B-AFD3373866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8B1434-0AA2-E4C7-D966-8E3468A000E0}"/>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B463370C-151B-1F46-8C07-B1BBFB59E2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2FDE4A-FD76-0A2B-40B4-3C350F6CBBD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031054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71BFA-75C6-4E54-918E-579F6C8767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4A0F0A-15AA-445F-9955-45CE235221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15F680-2891-4085-B737-FD856688E9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C54FBF-F1B7-489F-A995-6C4026435964}"/>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6" name="Footer Placeholder 5">
            <a:extLst>
              <a:ext uri="{FF2B5EF4-FFF2-40B4-BE49-F238E27FC236}">
                <a16:creationId xmlns:a16="http://schemas.microsoft.com/office/drawing/2014/main" id="{7C926281-F0B6-4F4E-BFF9-B7B3985BBD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F8A9CC-C781-4AA1-82B4-B168F095077A}"/>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1085790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18DDA-98C0-4D90-AF44-AC57E172A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82942F-E8E3-49B2-BE63-4B51E38FD1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38A8F-EB80-43FB-A41E-C721774A1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1748FC-5A0A-4210-8895-3F354BEFEBF5}"/>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6" name="Footer Placeholder 5">
            <a:extLst>
              <a:ext uri="{FF2B5EF4-FFF2-40B4-BE49-F238E27FC236}">
                <a16:creationId xmlns:a16="http://schemas.microsoft.com/office/drawing/2014/main" id="{A5D02BA1-3504-4D3D-8364-4335493C1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15C01-81CE-41EB-9B83-DA6A6349BF41}"/>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127347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B172B-ADE7-4B14-8656-D401F25EF2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CB29E-3DBD-43AA-8A17-0A8ED47B93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4E08E-354A-49F2-844C-5452B1B3B2F0}"/>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AFCCD1E3-DB0D-4344-9DCD-870874451F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3707C-8AB7-42F7-A5EA-0F6386D44753}"/>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3066148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A7930D-E9E6-4490-82FD-88120E0639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7DF311-8E04-4A51-BE51-D252A5DE0E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69D9E-A1A1-4466-8F81-1556762B8E96}"/>
              </a:ext>
            </a:extLst>
          </p:cNvPr>
          <p:cNvSpPr>
            <a:spLocks noGrp="1"/>
          </p:cNvSpPr>
          <p:nvPr>
            <p:ph type="dt" sz="half" idx="10"/>
          </p:nvPr>
        </p:nvSpPr>
        <p:spPr/>
        <p:txBody>
          <a:body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BCCEB556-9F66-42E9-9B16-307663F9BB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1485B-DB47-45DE-A374-6FC64894A5D0}"/>
              </a:ext>
            </a:extLst>
          </p:cNvPr>
          <p:cNvSpPr>
            <a:spLocks noGrp="1"/>
          </p:cNvSpPr>
          <p:nvPr>
            <p:ph type="sldNum" sz="quarter" idx="12"/>
          </p:nvPr>
        </p:nvSpPr>
        <p:spPr/>
        <p:txBody>
          <a:bodyPr/>
          <a:lstStyle/>
          <a:p>
            <a:fld id="{83821A8D-D8E8-443E-9585-7CFAA8D1FB6F}" type="slidenum">
              <a:rPr lang="en-US" smtClean="0"/>
              <a:t>‹#›</a:t>
            </a:fld>
            <a:endParaRPr lang="en-US"/>
          </a:p>
        </p:txBody>
      </p:sp>
    </p:spTree>
    <p:extLst>
      <p:ext uri="{BB962C8B-B14F-4D97-AF65-F5344CB8AC3E}">
        <p14:creationId xmlns:p14="http://schemas.microsoft.com/office/powerpoint/2010/main" val="587728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781E3-D822-3960-188B-1DBECAECAD3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66794B-3700-18AD-E865-EAE168116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C7F8EC6-C6D9-68EB-EDBD-32C462F1EF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8BEA30-3E70-49D6-DFCB-B23F3835AFD3}"/>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6" name="Footer Placeholder 5">
            <a:extLst>
              <a:ext uri="{FF2B5EF4-FFF2-40B4-BE49-F238E27FC236}">
                <a16:creationId xmlns:a16="http://schemas.microsoft.com/office/drawing/2014/main" id="{E7F85B84-9A4D-DA3A-0C10-973598919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E50AB8-6AB7-5B40-72F8-B3466DB1576F}"/>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168308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FA9E-39EC-6C07-7503-C06A63754F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8CE900-8F16-0432-28B5-26DBE269C5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44F646-3795-21DA-4874-78E16428E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D4ECA55-CC06-6FF1-C759-A668BF654F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D2B727-F8C2-FADE-93B1-C77971E06D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15FDF5-9156-1AF3-E5E7-D4DF66BB4DAE}"/>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8" name="Footer Placeholder 7">
            <a:extLst>
              <a:ext uri="{FF2B5EF4-FFF2-40B4-BE49-F238E27FC236}">
                <a16:creationId xmlns:a16="http://schemas.microsoft.com/office/drawing/2014/main" id="{CF2A8398-BB37-3286-9E2B-931B84B512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AC4FE10-D06C-BC14-C713-47BE0DC197F8}"/>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345649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D60-4096-1F0B-23DD-84DCF6825C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1911603-99A4-9632-3E89-9A6890D61706}"/>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4" name="Footer Placeholder 3">
            <a:extLst>
              <a:ext uri="{FF2B5EF4-FFF2-40B4-BE49-F238E27FC236}">
                <a16:creationId xmlns:a16="http://schemas.microsoft.com/office/drawing/2014/main" id="{9E8217F7-8FF9-6B3B-C461-BC7C27E0108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B1ACDD-AC26-5D9C-931C-D893800886EF}"/>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2788457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3DD123-218F-2064-6AD1-CBB399DE35F3}"/>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3" name="Footer Placeholder 2">
            <a:extLst>
              <a:ext uri="{FF2B5EF4-FFF2-40B4-BE49-F238E27FC236}">
                <a16:creationId xmlns:a16="http://schemas.microsoft.com/office/drawing/2014/main" id="{991F92D3-8D90-9E18-0A79-FB5F336F60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31250D0-5E2B-21E8-B49C-F81DA1F6FF6A}"/>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043238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CF55-C513-5FE8-FE27-41A9911140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CA2BC13-4A6A-B7ED-2D43-E9C91DCC64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F97748E-F2C2-F212-64AF-7049EADA8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58EF3-3926-64C7-5C30-757BFE9990D1}"/>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6" name="Footer Placeholder 5">
            <a:extLst>
              <a:ext uri="{FF2B5EF4-FFF2-40B4-BE49-F238E27FC236}">
                <a16:creationId xmlns:a16="http://schemas.microsoft.com/office/drawing/2014/main" id="{D60A8457-7DD9-8CBA-A532-4493D430182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49DB3DA-3BB3-2978-43A6-3B64B5164D0B}"/>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39682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283B-8248-4EBF-9C14-00A54B8FAE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769AAC-5D2A-0924-B5D7-46C6F7019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373173-4A58-1F39-8FC4-8C3C365B9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8F3E1-BA83-3E66-2692-520E534FE87F}"/>
              </a:ext>
            </a:extLst>
          </p:cNvPr>
          <p:cNvSpPr>
            <a:spLocks noGrp="1"/>
          </p:cNvSpPr>
          <p:nvPr>
            <p:ph type="dt" sz="half" idx="10"/>
          </p:nvPr>
        </p:nvSpPr>
        <p:spPr/>
        <p:txBody>
          <a:bodyPr/>
          <a:lstStyle/>
          <a:p>
            <a:fld id="{8FF0D474-5DF8-4686-A658-5BB4011D8239}" type="datetimeFigureOut">
              <a:rPr lang="en-GB" smtClean="0"/>
              <a:t>09/03/2025</a:t>
            </a:fld>
            <a:endParaRPr lang="en-GB"/>
          </a:p>
        </p:txBody>
      </p:sp>
      <p:sp>
        <p:nvSpPr>
          <p:cNvPr id="6" name="Footer Placeholder 5">
            <a:extLst>
              <a:ext uri="{FF2B5EF4-FFF2-40B4-BE49-F238E27FC236}">
                <a16:creationId xmlns:a16="http://schemas.microsoft.com/office/drawing/2014/main" id="{5CF225F7-DD1E-CF40-2258-8063B3CD9E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F49D75-57DF-BD54-9C41-B3BD7CBE9D70}"/>
              </a:ext>
            </a:extLst>
          </p:cNvPr>
          <p:cNvSpPr>
            <a:spLocks noGrp="1"/>
          </p:cNvSpPr>
          <p:nvPr>
            <p:ph type="sldNum" sz="quarter" idx="12"/>
          </p:nvPr>
        </p:nvSpPr>
        <p:spPr/>
        <p:txBody>
          <a:bodyPr/>
          <a:lstStyle/>
          <a:p>
            <a:fld id="{7889028F-AC52-4B5B-A3EB-DD11F5DA4F39}" type="slidenum">
              <a:rPr lang="en-GB" smtClean="0"/>
              <a:t>‹#›</a:t>
            </a:fld>
            <a:endParaRPr lang="en-GB"/>
          </a:p>
        </p:txBody>
      </p:sp>
    </p:spTree>
    <p:extLst>
      <p:ext uri="{BB962C8B-B14F-4D97-AF65-F5344CB8AC3E}">
        <p14:creationId xmlns:p14="http://schemas.microsoft.com/office/powerpoint/2010/main" val="1270406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F02025-73CD-DE90-C452-FEC6EA84E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AC6080-7D39-7BC3-FC57-D416DBE1C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C1E48A-3705-A62B-E9BF-40F4E4D26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F0D474-5DF8-4686-A658-5BB4011D8239}" type="datetimeFigureOut">
              <a:rPr lang="en-GB" smtClean="0"/>
              <a:t>09/03/2025</a:t>
            </a:fld>
            <a:endParaRPr lang="en-GB"/>
          </a:p>
        </p:txBody>
      </p:sp>
      <p:sp>
        <p:nvSpPr>
          <p:cNvPr id="5" name="Footer Placeholder 4">
            <a:extLst>
              <a:ext uri="{FF2B5EF4-FFF2-40B4-BE49-F238E27FC236}">
                <a16:creationId xmlns:a16="http://schemas.microsoft.com/office/drawing/2014/main" id="{24CD47DB-14FA-2858-4B90-DFDA18DF8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BEC96D0-A059-49D6-5E96-0E6DCF9CAC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889028F-AC52-4B5B-A3EB-DD11F5DA4F39}" type="slidenum">
              <a:rPr lang="en-GB" smtClean="0"/>
              <a:t>‹#›</a:t>
            </a:fld>
            <a:endParaRPr lang="en-GB"/>
          </a:p>
        </p:txBody>
      </p:sp>
    </p:spTree>
    <p:extLst>
      <p:ext uri="{BB962C8B-B14F-4D97-AF65-F5344CB8AC3E}">
        <p14:creationId xmlns:p14="http://schemas.microsoft.com/office/powerpoint/2010/main" val="3521212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2B8BE2-05B0-3E13-1BFF-740D72B0D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C37FC8-4C01-468C-CE14-C474F6C387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1CBBB6-96F1-DDBC-D90E-00A0AAEEFB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189550-B3F5-492C-9D39-4242159A5DC1}" type="datetimeFigureOut">
              <a:rPr lang="en-GB" smtClean="0"/>
              <a:t>09/03/2025</a:t>
            </a:fld>
            <a:endParaRPr lang="en-GB"/>
          </a:p>
        </p:txBody>
      </p:sp>
      <p:sp>
        <p:nvSpPr>
          <p:cNvPr id="5" name="Footer Placeholder 4">
            <a:extLst>
              <a:ext uri="{FF2B5EF4-FFF2-40B4-BE49-F238E27FC236}">
                <a16:creationId xmlns:a16="http://schemas.microsoft.com/office/drawing/2014/main" id="{195CFBD4-AD29-96C3-ABE8-1414C1F0A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1794E494-6F18-35EB-AF3A-33A3CDB0AE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35DB88-6762-4AF5-8BED-7927FA6F026C}" type="slidenum">
              <a:rPr lang="en-GB" smtClean="0"/>
              <a:t>‹#›</a:t>
            </a:fld>
            <a:endParaRPr lang="en-GB"/>
          </a:p>
        </p:txBody>
      </p:sp>
    </p:spTree>
    <p:extLst>
      <p:ext uri="{BB962C8B-B14F-4D97-AF65-F5344CB8AC3E}">
        <p14:creationId xmlns:p14="http://schemas.microsoft.com/office/powerpoint/2010/main" val="16468352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45F5E7-1F1C-4C5E-B860-E6430FCD1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D0270-F9D6-41C6-BD2A-5CDC1DD997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3C11-2750-4EA4-B9B7-13B7FADB41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14D27F-1038-4080-8DE0-0394DE64E8F1}" type="datetimeFigureOut">
              <a:rPr lang="en-US" smtClean="0"/>
              <a:t>3/9/2025</a:t>
            </a:fld>
            <a:endParaRPr lang="en-US"/>
          </a:p>
        </p:txBody>
      </p:sp>
      <p:sp>
        <p:nvSpPr>
          <p:cNvPr id="5" name="Footer Placeholder 4">
            <a:extLst>
              <a:ext uri="{FF2B5EF4-FFF2-40B4-BE49-F238E27FC236}">
                <a16:creationId xmlns:a16="http://schemas.microsoft.com/office/drawing/2014/main" id="{0A910974-84A3-4F40-A09C-F214CA226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B16CD-0CBB-451E-8BDF-7EEC4185AC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821A8D-D8E8-443E-9585-7CFAA8D1FB6F}" type="slidenum">
              <a:rPr lang="en-US" smtClean="0"/>
              <a:t>‹#›</a:t>
            </a:fld>
            <a:endParaRPr lang="en-US"/>
          </a:p>
        </p:txBody>
      </p:sp>
    </p:spTree>
    <p:extLst>
      <p:ext uri="{BB962C8B-B14F-4D97-AF65-F5344CB8AC3E}">
        <p14:creationId xmlns:p14="http://schemas.microsoft.com/office/powerpoint/2010/main" val="23027638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hyperlink" Target="https://www.achilloralhistories.com/tomjohnston" TargetMode="External"/><Relationship Id="rId2" Type="http://schemas.openxmlformats.org/officeDocument/2006/relationships/hyperlink" Target="https://www.achilloralhistories.com/_files/ugd/3b0aef_6cf4c879e0cf489a851bc109b325d286.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www.linkedin.com/pulse/hard-habitus-break-dr-angela-maye-banbury-atyge/"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iBmtH0Qx0YU"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2.jp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oralhistorymadeeasy.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1BA-29A4-E3F5-BC59-3D7A30FC4AFC}"/>
              </a:ext>
            </a:extLst>
          </p:cNvPr>
          <p:cNvSpPr>
            <a:spLocks noGrp="1"/>
          </p:cNvSpPr>
          <p:nvPr>
            <p:ph type="ctrTitle"/>
          </p:nvPr>
        </p:nvSpPr>
        <p:spPr>
          <a:xfrm>
            <a:off x="233680" y="1892959"/>
            <a:ext cx="11724640" cy="1470152"/>
          </a:xfrm>
        </p:spPr>
        <p:txBody>
          <a:bodyPr>
            <a:normAutofit/>
          </a:bodyPr>
          <a:lstStyle/>
          <a:p>
            <a:pPr algn="ctr"/>
            <a:r>
              <a:rPr lang="en-GB" sz="7200" b="1" dirty="0">
                <a:latin typeface="Calibri" panose="020F0502020204030204" pitchFamily="34" charset="0"/>
                <a:ea typeface="Calibri" panose="020F0502020204030204" pitchFamily="34" charset="0"/>
                <a:cs typeface="Calibri" panose="020F0502020204030204" pitchFamily="34" charset="0"/>
              </a:rPr>
              <a:t>ORAL HISTORY MADE EASY</a:t>
            </a:r>
          </a:p>
        </p:txBody>
      </p:sp>
      <p:sp>
        <p:nvSpPr>
          <p:cNvPr id="3" name="Subtitle 2">
            <a:extLst>
              <a:ext uri="{FF2B5EF4-FFF2-40B4-BE49-F238E27FC236}">
                <a16:creationId xmlns:a16="http://schemas.microsoft.com/office/drawing/2014/main" id="{658D3839-0283-F132-5810-792150512F99}"/>
              </a:ext>
            </a:extLst>
          </p:cNvPr>
          <p:cNvSpPr>
            <a:spLocks noGrp="1"/>
          </p:cNvSpPr>
          <p:nvPr>
            <p:ph type="subTitle" idx="1"/>
          </p:nvPr>
        </p:nvSpPr>
        <p:spPr>
          <a:xfrm>
            <a:off x="0" y="3312620"/>
            <a:ext cx="11958320" cy="2051859"/>
          </a:xfrm>
        </p:spPr>
        <p:txBody>
          <a:bodyPr>
            <a:normAutofit/>
          </a:bodyPr>
          <a:lstStyle/>
          <a:p>
            <a:pPr algn="ctr"/>
            <a:r>
              <a:rPr lang="en-GB" sz="3500" b="1" dirty="0">
                <a:latin typeface="Calibri" panose="020F0502020204030204" pitchFamily="34" charset="0"/>
                <a:ea typeface="Calibri" panose="020F0502020204030204" pitchFamily="34" charset="0"/>
                <a:cs typeface="Calibri" panose="020F0502020204030204" pitchFamily="34" charset="0"/>
              </a:rPr>
              <a:t>WEEK 1: Deciding what sort of an oral historian you want to be</a:t>
            </a:r>
            <a:endPar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Sunday </a:t>
            </a:r>
            <a:r>
              <a:rPr lang="en-GB" sz="3500" b="1" dirty="0">
                <a:latin typeface="Calibri" panose="020F0502020204030204" pitchFamily="34" charset="0"/>
                <a:ea typeface="Calibri" panose="020F0502020204030204" pitchFamily="34" charset="0"/>
                <a:cs typeface="Calibri" panose="020F0502020204030204" pitchFamily="34" charset="0"/>
              </a:rPr>
              <a:t>9</a:t>
            </a:r>
            <a:r>
              <a:rPr lang="en-GB" sz="3500" b="1" baseline="30000" dirty="0">
                <a:latin typeface="Calibri" panose="020F0502020204030204" pitchFamily="34" charset="0"/>
                <a:ea typeface="Calibri" panose="020F0502020204030204" pitchFamily="34" charset="0"/>
                <a:cs typeface="Calibri" panose="020F0502020204030204" pitchFamily="34" charset="0"/>
              </a:rPr>
              <a:t>th</a:t>
            </a:r>
            <a:r>
              <a:rPr lang="en-GB" sz="3500" b="1" dirty="0">
                <a:latin typeface="Calibri" panose="020F0502020204030204" pitchFamily="34" charset="0"/>
                <a:ea typeface="Calibri" panose="020F0502020204030204" pitchFamily="34" charset="0"/>
                <a:cs typeface="Calibri" panose="020F0502020204030204" pitchFamily="34" charset="0"/>
              </a:rPr>
              <a:t> March 2025</a:t>
            </a:r>
            <a:r>
              <a:rPr lang="en-GB" sz="3500" b="1" dirty="0">
                <a:solidFill>
                  <a:schemeClr val="tx1"/>
                </a:solidFill>
                <a:latin typeface="Calibri" panose="020F0502020204030204" pitchFamily="34" charset="0"/>
                <a:ea typeface="Calibri" panose="020F0502020204030204" pitchFamily="34" charset="0"/>
                <a:cs typeface="Calibri" panose="020F0502020204030204" pitchFamily="34" charset="0"/>
              </a:rPr>
              <a:t> 14.00 hrs GMT</a:t>
            </a:r>
          </a:p>
          <a:p>
            <a:pPr algn="ctr"/>
            <a:endParaRPr lang="en-GB" sz="4000" b="1" dirty="0">
              <a:solidFill>
                <a:schemeClr val="tx1"/>
              </a:solidFill>
            </a:endParaRPr>
          </a:p>
        </p:txBody>
      </p:sp>
      <p:sp>
        <p:nvSpPr>
          <p:cNvPr id="6" name="Rectangle 5">
            <a:extLst>
              <a:ext uri="{FF2B5EF4-FFF2-40B4-BE49-F238E27FC236}">
                <a16:creationId xmlns:a16="http://schemas.microsoft.com/office/drawing/2014/main" id="{2D59B39A-FE38-57C1-DF57-8162BCC1BCC1}"/>
              </a:ext>
            </a:extLst>
          </p:cNvPr>
          <p:cNvSpPr/>
          <p:nvPr/>
        </p:nvSpPr>
        <p:spPr>
          <a:xfrm>
            <a:off x="0" y="5875283"/>
            <a:ext cx="12192000" cy="982717"/>
          </a:xfrm>
          <a:prstGeom prst="rect">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ubtitle 2">
            <a:extLst>
              <a:ext uri="{FF2B5EF4-FFF2-40B4-BE49-F238E27FC236}">
                <a16:creationId xmlns:a16="http://schemas.microsoft.com/office/drawing/2014/main" id="{602C0649-0C04-76AA-1383-86E42476AFE3}"/>
              </a:ext>
            </a:extLst>
          </p:cNvPr>
          <p:cNvSpPr txBox="1">
            <a:spLocks/>
          </p:cNvSpPr>
          <p:nvPr/>
        </p:nvSpPr>
        <p:spPr>
          <a:xfrm>
            <a:off x="0" y="5530208"/>
            <a:ext cx="11724640" cy="1289889"/>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endParaRPr lang="en-GB" sz="2800" b="1" dirty="0">
              <a:solidFill>
                <a:schemeClr val="tx1"/>
              </a:solidFill>
              <a:latin typeface="+mn-lt"/>
            </a:endParaRPr>
          </a:p>
          <a:p>
            <a:pPr algn="ctr"/>
            <a:r>
              <a:rPr lang="en-GB" sz="3400" b="1" dirty="0">
                <a:solidFill>
                  <a:schemeClr val="tx1"/>
                </a:solidFill>
                <a:latin typeface="Calibri" panose="020F0502020204030204" pitchFamily="34" charset="0"/>
                <a:ea typeface="Calibri" panose="020F0502020204030204" pitchFamily="34" charset="0"/>
                <a:cs typeface="Calibri" panose="020F0502020204030204" pitchFamily="34" charset="0"/>
              </a:rPr>
              <a:t>With DR ANGELA </a:t>
            </a:r>
            <a:r>
              <a:rPr lang="en-GB" sz="3400" b="1" dirty="0" err="1">
                <a:solidFill>
                  <a:schemeClr val="tx1"/>
                </a:solidFill>
                <a:latin typeface="Calibri" panose="020F0502020204030204" pitchFamily="34" charset="0"/>
                <a:ea typeface="Calibri" panose="020F0502020204030204" pitchFamily="34" charset="0"/>
                <a:cs typeface="Calibri" panose="020F0502020204030204" pitchFamily="34" charset="0"/>
              </a:rPr>
              <a:t>MAYE-Banbury</a:t>
            </a:r>
            <a:r>
              <a:rPr lang="en-GB" sz="3400" b="1" dirty="0">
                <a:solidFill>
                  <a:schemeClr val="tx1"/>
                </a:solidFill>
                <a:latin typeface="Calibri" panose="020F0502020204030204" pitchFamily="34" charset="0"/>
                <a:ea typeface="Calibri" panose="020F0502020204030204" pitchFamily="34" charset="0"/>
                <a:cs typeface="Calibri" panose="020F0502020204030204" pitchFamily="34" charset="0"/>
              </a:rPr>
              <a:t> BA MSc PhD SFHEA</a:t>
            </a:r>
          </a:p>
          <a:p>
            <a:pPr algn="ctr"/>
            <a:r>
              <a:rPr lang="en-GB" sz="3400" b="1" dirty="0">
                <a:solidFill>
                  <a:schemeClr val="tx1"/>
                </a:solidFill>
                <a:latin typeface="Calibri" panose="020F0502020204030204" pitchFamily="34" charset="0"/>
                <a:ea typeface="Calibri" panose="020F0502020204030204" pitchFamily="34" charset="0"/>
                <a:cs typeface="Calibri" panose="020F0502020204030204" pitchFamily="34" charset="0"/>
              </a:rPr>
              <a:t>ORAL HISTORIAN &amp; EMERITUS FELLOW IN ORAL HISTORY</a:t>
            </a:r>
          </a:p>
          <a:p>
            <a:pPr algn="ctr"/>
            <a:endParaRPr lang="en-GB" sz="3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GB" sz="3400" b="1" dirty="0">
              <a:solidFill>
                <a:schemeClr val="tx1"/>
              </a:solidFill>
              <a:latin typeface="+mn-lt"/>
            </a:endParaRPr>
          </a:p>
        </p:txBody>
      </p:sp>
      <p:pic>
        <p:nvPicPr>
          <p:cNvPr id="7" name="Picture 6" descr="A logo of a graduate&#10;&#10;Description automatically generated with medium confidence">
            <a:extLst>
              <a:ext uri="{FF2B5EF4-FFF2-40B4-BE49-F238E27FC236}">
                <a16:creationId xmlns:a16="http://schemas.microsoft.com/office/drawing/2014/main" id="{07072893-1EEE-E164-3BCC-FEE7E5FF5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8266" y="277944"/>
            <a:ext cx="2200054" cy="1442477"/>
          </a:xfrm>
          <a:prstGeom prst="rect">
            <a:avLst/>
          </a:prstGeom>
        </p:spPr>
      </p:pic>
    </p:spTree>
    <p:extLst>
      <p:ext uri="{BB962C8B-B14F-4D97-AF65-F5344CB8AC3E}">
        <p14:creationId xmlns:p14="http://schemas.microsoft.com/office/powerpoint/2010/main" val="607224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ABE40-F168-CC5B-024E-DDFC11CCEDA2}"/>
              </a:ext>
            </a:extLst>
          </p:cNvPr>
          <p:cNvSpPr>
            <a:spLocks noGrp="1"/>
          </p:cNvSpPr>
          <p:nvPr>
            <p:ph type="title"/>
          </p:nvPr>
        </p:nvSpPr>
        <p:spPr/>
        <p:txBody>
          <a:bodyPr/>
          <a:lstStyle/>
          <a:p>
            <a:r>
              <a:rPr lang="en-GB" b="1" dirty="0"/>
              <a:t>Oral history as ‘traces of history’ (1)</a:t>
            </a:r>
          </a:p>
        </p:txBody>
      </p:sp>
      <p:sp>
        <p:nvSpPr>
          <p:cNvPr id="3" name="Content Placeholder 2">
            <a:extLst>
              <a:ext uri="{FF2B5EF4-FFF2-40B4-BE49-F238E27FC236}">
                <a16:creationId xmlns:a16="http://schemas.microsoft.com/office/drawing/2014/main" id="{0EE68981-3CF4-CA9D-3369-E3AA6556A390}"/>
              </a:ext>
            </a:extLst>
          </p:cNvPr>
          <p:cNvSpPr>
            <a:spLocks noGrp="1"/>
          </p:cNvSpPr>
          <p:nvPr>
            <p:ph idx="1"/>
          </p:nvPr>
        </p:nvSpPr>
        <p:spPr>
          <a:xfrm>
            <a:off x="838200" y="1825625"/>
            <a:ext cx="10515600" cy="4771118"/>
          </a:xfrm>
        </p:spPr>
        <p:txBody>
          <a:bodyPr>
            <a:normAutofit lnSpcReduction="10000"/>
          </a:bodyPr>
          <a:lstStyle/>
          <a:p>
            <a:pPr marL="0" indent="0" algn="just">
              <a:buNone/>
            </a:pPr>
            <a:r>
              <a:rPr lang="en-GB" sz="2400" dirty="0"/>
              <a:t>“Most human affairs happen without leaving vestiges or records of any kind behind them. The past, having happened, has perished with only occasional traces…And only a part of what was observed in the past was observed by those who observed it. Only a part of what was remembered was recorded.  Only a part of what was recorded has survived. Only a part of what has survived has come to historian’s attention; only a part of what has come to their attention is credible” (Gottschalk, 1950, p 460).</a:t>
            </a:r>
          </a:p>
          <a:p>
            <a:pPr marL="0" indent="0" algn="just">
              <a:buNone/>
            </a:pPr>
            <a:endParaRPr lang="en-GB" sz="2400" dirty="0"/>
          </a:p>
          <a:p>
            <a:pPr marL="0" indent="0" algn="just">
              <a:buNone/>
            </a:pPr>
            <a:r>
              <a:rPr lang="en-GB" sz="2400" dirty="0"/>
              <a:t>“More history than ever is today being revised or invented by people who do not want the real past, but only a past that suits their purpose” (Hobsbawm, 2002: 296). </a:t>
            </a:r>
          </a:p>
          <a:p>
            <a:pPr marL="0" indent="0" algn="just">
              <a:buNone/>
            </a:pPr>
            <a:endParaRPr lang="en-GB" sz="2400" dirty="0"/>
          </a:p>
          <a:p>
            <a:pPr marL="0" indent="0" algn="just">
              <a:buNone/>
            </a:pPr>
            <a:r>
              <a:rPr lang="en-GB" sz="2400" dirty="0"/>
              <a:t>INFORMATION – MISINFORMATION – DISINFORMATION – QUEST FOR KNOWLEDGE</a:t>
            </a:r>
          </a:p>
          <a:p>
            <a:pPr marL="0" indent="0" algn="just">
              <a:buNone/>
            </a:pPr>
            <a:endParaRPr lang="en-GB" dirty="0"/>
          </a:p>
        </p:txBody>
      </p:sp>
    </p:spTree>
    <p:extLst>
      <p:ext uri="{BB962C8B-B14F-4D97-AF65-F5344CB8AC3E}">
        <p14:creationId xmlns:p14="http://schemas.microsoft.com/office/powerpoint/2010/main" val="3518283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B46-3198-CC44-F0EE-AE0CB5C654ED}"/>
              </a:ext>
            </a:extLst>
          </p:cNvPr>
          <p:cNvSpPr>
            <a:spLocks noGrp="1"/>
          </p:cNvSpPr>
          <p:nvPr>
            <p:ph type="title"/>
          </p:nvPr>
        </p:nvSpPr>
        <p:spPr/>
        <p:txBody>
          <a:bodyPr>
            <a:normAutofit/>
          </a:bodyPr>
          <a:lstStyle/>
          <a:p>
            <a:r>
              <a:rPr lang="en-GB" b="1" dirty="0">
                <a:latin typeface="Calibri" panose="020F0502020204030204" pitchFamily="34" charset="0"/>
                <a:ea typeface="Calibri" panose="020F0502020204030204" pitchFamily="34" charset="0"/>
                <a:cs typeface="Calibri" panose="020F0502020204030204" pitchFamily="34" charset="0"/>
              </a:rPr>
              <a:t>Oral history as ‘traces of history’ (2)</a:t>
            </a:r>
          </a:p>
        </p:txBody>
      </p:sp>
      <p:sp>
        <p:nvSpPr>
          <p:cNvPr id="3" name="Content Placeholder 2">
            <a:extLst>
              <a:ext uri="{FF2B5EF4-FFF2-40B4-BE49-F238E27FC236}">
                <a16:creationId xmlns:a16="http://schemas.microsoft.com/office/drawing/2014/main" id="{AB002A2E-ED32-1E86-6A87-6DC000A2E794}"/>
              </a:ext>
            </a:extLst>
          </p:cNvPr>
          <p:cNvSpPr>
            <a:spLocks noGrp="1"/>
          </p:cNvSpPr>
          <p:nvPr>
            <p:ph idx="1"/>
          </p:nvPr>
        </p:nvSpPr>
        <p:spPr/>
        <p:txBody>
          <a:bodyPr/>
          <a:lstStyle/>
          <a:p>
            <a:pPr>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Infinite amount of oral history material. Yet only a small proportion of this materials end up being properly curated, analysed and disseminated in one form or another.</a:t>
            </a:r>
          </a:p>
          <a:p>
            <a:pPr>
              <a:buFont typeface="Wingdings" panose="05000000000000000000" pitchFamily="2" charset="2"/>
              <a:buChar char="ü"/>
            </a:pPr>
            <a:endParaRPr lang="en-GB"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Lack of knowledge, skills and attributes to collate and curate oral histories. </a:t>
            </a:r>
          </a:p>
          <a:p>
            <a:pPr>
              <a:buFont typeface="Wingdings" panose="05000000000000000000" pitchFamily="2" charset="2"/>
              <a:buChar char="ü"/>
            </a:pPr>
            <a:endParaRPr lang="en-GB"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ü"/>
            </a:pPr>
            <a:r>
              <a:rPr lang="en-GB" dirty="0">
                <a:latin typeface="Calibri" panose="020F0502020204030204" pitchFamily="34" charset="0"/>
                <a:ea typeface="Calibri" panose="020F0502020204030204" pitchFamily="34" charset="0"/>
                <a:cs typeface="Calibri" panose="020F0502020204030204" pitchFamily="34" charset="0"/>
              </a:rPr>
              <a:t>Need to embed analysis and dissemination into your oral history project plan. </a:t>
            </a:r>
          </a:p>
          <a:p>
            <a:endParaRPr lang="en-GB" dirty="0">
              <a:latin typeface="Calibri" panose="020F0502020204030204" pitchFamily="34" charset="0"/>
              <a:ea typeface="Calibri" panose="020F0502020204030204" pitchFamily="34" charset="0"/>
              <a:cs typeface="Calibri" panose="020F0502020204030204" pitchFamily="34" charset="0"/>
            </a:endParaRPr>
          </a:p>
          <a:p>
            <a:endParaRPr lang="en-GB"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73028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90EF-0621-3D5F-BF3C-67C06A4E5507}"/>
              </a:ext>
            </a:extLst>
          </p:cNvPr>
          <p:cNvSpPr>
            <a:spLocks noGrp="1"/>
          </p:cNvSpPr>
          <p:nvPr>
            <p:ph type="title"/>
          </p:nvPr>
        </p:nvSpPr>
        <p:spPr>
          <a:xfrm>
            <a:off x="91201" y="191730"/>
            <a:ext cx="11353223" cy="886823"/>
          </a:xfrm>
        </p:spPr>
        <p:txBody>
          <a:bodyPr>
            <a:normAutofit/>
          </a:bodyPr>
          <a:lstStyle/>
          <a:p>
            <a:pPr algn="ctr"/>
            <a:r>
              <a:rPr lang="en-GB" b="1" dirty="0">
                <a:solidFill>
                  <a:schemeClr val="tx1"/>
                </a:solidFill>
              </a:rPr>
              <a:t>The power of </a:t>
            </a:r>
            <a:r>
              <a:rPr lang="en-GB" b="1" dirty="0"/>
              <a:t>stories</a:t>
            </a:r>
            <a:endParaRPr lang="en-GB" b="1" dirty="0">
              <a:solidFill>
                <a:schemeClr val="tx1"/>
              </a:solidFill>
            </a:endParaRPr>
          </a:p>
        </p:txBody>
      </p:sp>
      <p:sp>
        <p:nvSpPr>
          <p:cNvPr id="3" name="Content Placeholder 2">
            <a:extLst>
              <a:ext uri="{FF2B5EF4-FFF2-40B4-BE49-F238E27FC236}">
                <a16:creationId xmlns:a16="http://schemas.microsoft.com/office/drawing/2014/main" id="{91709132-A4E1-8C1D-8B2F-BEEC9D1101B3}"/>
              </a:ext>
            </a:extLst>
          </p:cNvPr>
          <p:cNvSpPr>
            <a:spLocks noGrp="1"/>
          </p:cNvSpPr>
          <p:nvPr>
            <p:ph idx="1"/>
          </p:nvPr>
        </p:nvSpPr>
        <p:spPr>
          <a:xfrm>
            <a:off x="103970" y="1079394"/>
            <a:ext cx="11775680" cy="4797722"/>
          </a:xfrm>
        </p:spPr>
        <p:txBody>
          <a:bodyPr>
            <a:normAutofit/>
          </a:bodyPr>
          <a:lstStyle/>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We are hard wired to share our stories .‘Neurons that fire together, wire together.’ When we hear a good story, </a:t>
            </a:r>
            <a:r>
              <a:rPr lang="en-GB" sz="2400" b="1" u="sng" dirty="0">
                <a:solidFill>
                  <a:schemeClr val="tx1"/>
                </a:solidFill>
                <a:latin typeface="Calibri" panose="020F0502020204030204" pitchFamily="34" charset="0"/>
                <a:ea typeface="Calibri" panose="020F0502020204030204" pitchFamily="34" charset="0"/>
                <a:cs typeface="Calibri" panose="020F0502020204030204" pitchFamily="34" charset="0"/>
              </a:rPr>
              <a:t>whether factually based or otherwise</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our brains actually light up causing the neurons to fuse together. This process is  known as ‘neuron coupling.’</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Stories are memorable. Who remembers Pythagoras’ theorem over the stories we were told as children or adults? Our brains crave a sense of order and an ability to assign meaning to past events.</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‘Tetris effect’: enhances empathy, intergenerational understanding,  cohesion and harmony.</a:t>
            </a:r>
          </a:p>
          <a:p>
            <a:endParaRPr lang="en-GB" sz="2400" dirty="0"/>
          </a:p>
          <a:p>
            <a:endParaRPr lang="en-GB" sz="2400" dirty="0"/>
          </a:p>
        </p:txBody>
      </p:sp>
      <p:pic>
        <p:nvPicPr>
          <p:cNvPr id="5" name="Picture 4" descr="A person holding a book with a sign&#10;&#10;Description automatically generated">
            <a:extLst>
              <a:ext uri="{FF2B5EF4-FFF2-40B4-BE49-F238E27FC236}">
                <a16:creationId xmlns:a16="http://schemas.microsoft.com/office/drawing/2014/main" id="{21DBA9E7-8613-1B1E-70A4-942ED35B1D69}"/>
              </a:ext>
            </a:extLst>
          </p:cNvPr>
          <p:cNvPicPr>
            <a:picLocks noChangeAspect="1"/>
          </p:cNvPicPr>
          <p:nvPr/>
        </p:nvPicPr>
        <p:blipFill rotWithShape="1">
          <a:blip r:embed="rId2">
            <a:extLst>
              <a:ext uri="{28A0092B-C50C-407E-A947-70E740481C1C}">
                <a14:useLocalDpi xmlns:a14="http://schemas.microsoft.com/office/drawing/2010/main" val="0"/>
              </a:ext>
            </a:extLst>
          </a:blip>
          <a:srcRect t="7729" r="3" b="3"/>
          <a:stretch/>
        </p:blipFill>
        <p:spPr>
          <a:xfrm>
            <a:off x="184237" y="4466618"/>
            <a:ext cx="2987562" cy="1840065"/>
          </a:xfrm>
          <a:prstGeom prst="rect">
            <a:avLst/>
          </a:prstGeom>
        </p:spPr>
      </p:pic>
      <p:pic>
        <p:nvPicPr>
          <p:cNvPr id="7" name="Picture 6" descr="A couple of heads with gears in their head&#10;&#10;Description automatically generated with medium confidence">
            <a:extLst>
              <a:ext uri="{FF2B5EF4-FFF2-40B4-BE49-F238E27FC236}">
                <a16:creationId xmlns:a16="http://schemas.microsoft.com/office/drawing/2014/main" id="{E38B83A7-D4ED-F24A-30F3-42C3A0EC85CF}"/>
              </a:ext>
            </a:extLst>
          </p:cNvPr>
          <p:cNvPicPr>
            <a:picLocks noChangeAspect="1"/>
          </p:cNvPicPr>
          <p:nvPr/>
        </p:nvPicPr>
        <p:blipFill rotWithShape="1">
          <a:blip r:embed="rId3">
            <a:extLst>
              <a:ext uri="{28A0092B-C50C-407E-A947-70E740481C1C}">
                <a14:useLocalDpi xmlns:a14="http://schemas.microsoft.com/office/drawing/2010/main" val="0"/>
              </a:ext>
            </a:extLst>
          </a:blip>
          <a:srcRect l="3434" r="3616" b="2"/>
          <a:stretch/>
        </p:blipFill>
        <p:spPr>
          <a:xfrm>
            <a:off x="6799632" y="4360073"/>
            <a:ext cx="2987562" cy="1840065"/>
          </a:xfrm>
          <a:prstGeom prst="rect">
            <a:avLst/>
          </a:prstGeom>
        </p:spPr>
      </p:pic>
      <p:pic>
        <p:nvPicPr>
          <p:cNvPr id="4" name="Picture 3" descr="A logo of a graduate&#10;&#10;Description automatically generated with medium confidence">
            <a:extLst>
              <a:ext uri="{FF2B5EF4-FFF2-40B4-BE49-F238E27FC236}">
                <a16:creationId xmlns:a16="http://schemas.microsoft.com/office/drawing/2014/main" id="{CD0A87E3-26AF-3DC6-6FB4-D83145005B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8858" y="5368791"/>
            <a:ext cx="1978905" cy="1297479"/>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224844B7-0836-DFED-BAC9-25D9FD8023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6844" y="4363338"/>
            <a:ext cx="1521635" cy="1918415"/>
          </a:xfrm>
          <a:prstGeom prst="rect">
            <a:avLst/>
          </a:prstGeom>
        </p:spPr>
      </p:pic>
    </p:spTree>
    <p:extLst>
      <p:ext uri="{BB962C8B-B14F-4D97-AF65-F5344CB8AC3E}">
        <p14:creationId xmlns:p14="http://schemas.microsoft.com/office/powerpoint/2010/main" val="1336908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D2BA5-1B82-8630-BC47-DBAD0AF08CCB}"/>
              </a:ext>
            </a:extLst>
          </p:cNvPr>
          <p:cNvSpPr>
            <a:spLocks noGrp="1"/>
          </p:cNvSpPr>
          <p:nvPr>
            <p:ph type="title"/>
          </p:nvPr>
        </p:nvSpPr>
        <p:spPr>
          <a:xfrm>
            <a:off x="5144679" y="261353"/>
            <a:ext cx="6712041" cy="1450757"/>
          </a:xfrm>
        </p:spPr>
        <p:txBody>
          <a:bodyPr>
            <a:normAutofit fontScale="90000"/>
          </a:bodyPr>
          <a:lstStyle/>
          <a:p>
            <a:r>
              <a:rPr lang="en-GB" sz="4400" b="1" dirty="0">
                <a:solidFill>
                  <a:schemeClr val="tx1"/>
                </a:solidFill>
              </a:rPr>
              <a:t>The importance of one to one interaction for empathy building</a:t>
            </a:r>
          </a:p>
        </p:txBody>
      </p:sp>
      <p:sp>
        <p:nvSpPr>
          <p:cNvPr id="3" name="Content Placeholder 2">
            <a:extLst>
              <a:ext uri="{FF2B5EF4-FFF2-40B4-BE49-F238E27FC236}">
                <a16:creationId xmlns:a16="http://schemas.microsoft.com/office/drawing/2014/main" id="{B84BDE51-0D1D-0350-BF9C-F3A597AB6AAE}"/>
              </a:ext>
            </a:extLst>
          </p:cNvPr>
          <p:cNvSpPr>
            <a:spLocks noGrp="1"/>
          </p:cNvSpPr>
          <p:nvPr>
            <p:ph idx="1"/>
          </p:nvPr>
        </p:nvSpPr>
        <p:spPr>
          <a:xfrm>
            <a:off x="5144679" y="2198914"/>
            <a:ext cx="6405063" cy="3670180"/>
          </a:xfrm>
        </p:spPr>
        <p:txBody>
          <a:bodyPr>
            <a:normAutofit/>
          </a:bodyPr>
          <a:lstStyle/>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One to one dialogue equals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onesness</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and ‘overlap of selves’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Ciandini</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et al , 1997;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Oceja</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2014). </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Our ability to show empathy and change the way we act and what we believe </a:t>
            </a:r>
            <a:r>
              <a:rPr lang="en-GB" sz="2400" b="1" i="1" dirty="0">
                <a:solidFill>
                  <a:schemeClr val="tx1"/>
                </a:solidFill>
                <a:latin typeface="Calibri" panose="020F0502020204030204" pitchFamily="34" charset="0"/>
                <a:ea typeface="Calibri" panose="020F0502020204030204" pitchFamily="34" charset="0"/>
                <a:cs typeface="Calibri" panose="020F0502020204030204" pitchFamily="34" charset="0"/>
              </a:rPr>
              <a:t>decreases </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more people are involved: ‘compassion fade’ (Butts et al, 2019).</a:t>
            </a:r>
          </a:p>
          <a:p>
            <a:endParaRPr lang="en-GB" sz="2400" dirty="0"/>
          </a:p>
          <a:p>
            <a:endParaRPr lang="en-GB" dirty="0"/>
          </a:p>
        </p:txBody>
      </p:sp>
      <p:pic>
        <p:nvPicPr>
          <p:cNvPr id="7" name="Picture 6" descr="A person and child sitting at a table&#10;&#10;Description automatically generated">
            <a:extLst>
              <a:ext uri="{FF2B5EF4-FFF2-40B4-BE49-F238E27FC236}">
                <a16:creationId xmlns:a16="http://schemas.microsoft.com/office/drawing/2014/main" id="{058D6C38-58E4-901D-58AB-C0AB284D5156}"/>
              </a:ext>
            </a:extLst>
          </p:cNvPr>
          <p:cNvPicPr>
            <a:picLocks noChangeAspect="1"/>
          </p:cNvPicPr>
          <p:nvPr/>
        </p:nvPicPr>
        <p:blipFill rotWithShape="1">
          <a:blip r:embed="rId2">
            <a:extLst>
              <a:ext uri="{28A0092B-C50C-407E-A947-70E740481C1C}">
                <a14:useLocalDpi xmlns:a14="http://schemas.microsoft.com/office/drawing/2010/main" val="0"/>
              </a:ext>
            </a:extLst>
          </a:blip>
          <a:srcRect r="3" b="9759"/>
          <a:stretch/>
        </p:blipFill>
        <p:spPr>
          <a:xfrm>
            <a:off x="543907" y="255550"/>
            <a:ext cx="4020297" cy="2476136"/>
          </a:xfrm>
          <a:prstGeom prst="rect">
            <a:avLst/>
          </a:prstGeom>
        </p:spPr>
      </p:pic>
      <p:pic>
        <p:nvPicPr>
          <p:cNvPr id="5" name="Picture 4" descr="A person sitting at a table with another person sitting at a table&#10;&#10;Description automatically generated">
            <a:extLst>
              <a:ext uri="{FF2B5EF4-FFF2-40B4-BE49-F238E27FC236}">
                <a16:creationId xmlns:a16="http://schemas.microsoft.com/office/drawing/2014/main" id="{3C50861D-F729-3B68-5ABB-164CC336F28A}"/>
              </a:ext>
            </a:extLst>
          </p:cNvPr>
          <p:cNvPicPr>
            <a:picLocks noChangeAspect="1"/>
          </p:cNvPicPr>
          <p:nvPr/>
        </p:nvPicPr>
        <p:blipFill rotWithShape="1">
          <a:blip r:embed="rId3">
            <a:extLst>
              <a:ext uri="{28A0092B-C50C-407E-A947-70E740481C1C}">
                <a14:useLocalDpi xmlns:a14="http://schemas.microsoft.com/office/drawing/2010/main" val="0"/>
              </a:ext>
            </a:extLst>
          </a:blip>
          <a:srcRect t="285" r="3" b="7446"/>
          <a:stretch/>
        </p:blipFill>
        <p:spPr>
          <a:xfrm>
            <a:off x="562192" y="3392958"/>
            <a:ext cx="4020296" cy="2476136"/>
          </a:xfrm>
          <a:prstGeom prst="rect">
            <a:avLst/>
          </a:prstGeom>
        </p:spPr>
      </p:pic>
      <p:pic>
        <p:nvPicPr>
          <p:cNvPr id="6" name="Picture 5" descr="A colorful circles with white text&#10;&#10;Description automatically generated">
            <a:extLst>
              <a:ext uri="{FF2B5EF4-FFF2-40B4-BE49-F238E27FC236}">
                <a16:creationId xmlns:a16="http://schemas.microsoft.com/office/drawing/2014/main" id="{B9945CC4-5EFA-C164-BB3F-C76AA5F9C0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4679" y="4756905"/>
            <a:ext cx="2889487" cy="1340789"/>
          </a:xfrm>
          <a:prstGeom prst="rect">
            <a:avLst/>
          </a:prstGeom>
        </p:spPr>
      </p:pic>
      <p:pic>
        <p:nvPicPr>
          <p:cNvPr id="8" name="Picture 7" descr="A pink background with white text&#10;&#10;Description automatically generated">
            <a:extLst>
              <a:ext uri="{FF2B5EF4-FFF2-40B4-BE49-F238E27FC236}">
                <a16:creationId xmlns:a16="http://schemas.microsoft.com/office/drawing/2014/main" id="{BD2F0059-3F22-9E92-344E-72376985D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946" y="4631026"/>
            <a:ext cx="2962275" cy="1543050"/>
          </a:xfrm>
          <a:prstGeom prst="rect">
            <a:avLst/>
          </a:prstGeom>
        </p:spPr>
      </p:pic>
    </p:spTree>
    <p:extLst>
      <p:ext uri="{BB962C8B-B14F-4D97-AF65-F5344CB8AC3E}">
        <p14:creationId xmlns:p14="http://schemas.microsoft.com/office/powerpoint/2010/main" val="320213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90EF-0621-3D5F-BF3C-67C06A4E5507}"/>
              </a:ext>
            </a:extLst>
          </p:cNvPr>
          <p:cNvSpPr>
            <a:spLocks noGrp="1"/>
          </p:cNvSpPr>
          <p:nvPr>
            <p:ph type="title"/>
          </p:nvPr>
        </p:nvSpPr>
        <p:spPr>
          <a:xfrm>
            <a:off x="91201" y="191730"/>
            <a:ext cx="11353223" cy="886823"/>
          </a:xfrm>
        </p:spPr>
        <p:txBody>
          <a:bodyPr>
            <a:normAutofit/>
          </a:bodyPr>
          <a:lstStyle/>
          <a:p>
            <a:pPr algn="ctr"/>
            <a:r>
              <a:rPr lang="en-GB" sz="4400" b="1" dirty="0">
                <a:solidFill>
                  <a:schemeClr val="tx1"/>
                </a:solidFill>
              </a:rPr>
              <a:t>We need to preserve our stories – NOW!</a:t>
            </a:r>
          </a:p>
        </p:txBody>
      </p:sp>
      <p:sp>
        <p:nvSpPr>
          <p:cNvPr id="3" name="Content Placeholder 2">
            <a:extLst>
              <a:ext uri="{FF2B5EF4-FFF2-40B4-BE49-F238E27FC236}">
                <a16:creationId xmlns:a16="http://schemas.microsoft.com/office/drawing/2014/main" id="{91709132-A4E1-8C1D-8B2F-BEEC9D1101B3}"/>
              </a:ext>
            </a:extLst>
          </p:cNvPr>
          <p:cNvSpPr>
            <a:spLocks noGrp="1"/>
          </p:cNvSpPr>
          <p:nvPr>
            <p:ph idx="1"/>
          </p:nvPr>
        </p:nvSpPr>
        <p:spPr>
          <a:xfrm>
            <a:off x="985519" y="1320841"/>
            <a:ext cx="9814561" cy="4797722"/>
          </a:xfrm>
        </p:spPr>
        <p:txBody>
          <a:bodyPr>
            <a:normAutofit fontScale="92500"/>
          </a:bodyPr>
          <a:lstStyle/>
          <a:p>
            <a:endParaRPr lang="en-GB" sz="2400" dirty="0">
              <a:solidFill>
                <a:schemeClr val="tx1"/>
              </a:solidFill>
            </a:endParaRP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Estimated that ‘born digital’ information will not be accessible in 10 years time. We need to preserve personal testimonies NOW in future proof formats.</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Technological and human challenges: who is in charge of preserving internet content? What sources will future generations use? What impact does subjective decision making have on what is preserved and what is lost forever?</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internet is an inherently volatile environment: unlike the preservation of oral histories, web pages are intended to be dynamic. How many web pages have you tried to access that have been unavailable?</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Many examples e.g. </a:t>
            </a:r>
            <a:r>
              <a:rPr lang="en-GB"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Saving Ukrainian Cultural Heritage Online (SUCHO) when web content is an initiative involving  over 1,500 international volunteers who are collaborating online to digitize and preserve Ukrainian cultural heritage.</a:t>
            </a:r>
            <a:endPar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logo of a graduate&#10;&#10;Description automatically generated with medium confidence">
            <a:extLst>
              <a:ext uri="{FF2B5EF4-FFF2-40B4-BE49-F238E27FC236}">
                <a16:creationId xmlns:a16="http://schemas.microsoft.com/office/drawing/2014/main" id="{CD0A87E3-26AF-3DC6-6FB4-D83145005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520" y="5730240"/>
            <a:ext cx="1692294" cy="1109561"/>
          </a:xfrm>
          <a:prstGeom prst="rect">
            <a:avLst/>
          </a:prstGeom>
        </p:spPr>
      </p:pic>
    </p:spTree>
    <p:extLst>
      <p:ext uri="{BB962C8B-B14F-4D97-AF65-F5344CB8AC3E}">
        <p14:creationId xmlns:p14="http://schemas.microsoft.com/office/powerpoint/2010/main" val="2365930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A5FE-0D3C-83D4-F76D-2433721A3184}"/>
              </a:ext>
            </a:extLst>
          </p:cNvPr>
          <p:cNvSpPr>
            <a:spLocks noGrp="1"/>
          </p:cNvSpPr>
          <p:nvPr>
            <p:ph type="title"/>
          </p:nvPr>
        </p:nvSpPr>
        <p:spPr/>
        <p:txBody>
          <a:bodyPr/>
          <a:lstStyle/>
          <a:p>
            <a:r>
              <a:rPr lang="en-GB" b="1" dirty="0"/>
              <a:t>The death of ‘born digital’ sources?</a:t>
            </a:r>
          </a:p>
        </p:txBody>
      </p:sp>
      <p:sp>
        <p:nvSpPr>
          <p:cNvPr id="3" name="Content Placeholder 2">
            <a:extLst>
              <a:ext uri="{FF2B5EF4-FFF2-40B4-BE49-F238E27FC236}">
                <a16:creationId xmlns:a16="http://schemas.microsoft.com/office/drawing/2014/main" id="{B9E99FE8-938B-4CF4-E78C-6F5BB20D41DE}"/>
              </a:ext>
            </a:extLst>
          </p:cNvPr>
          <p:cNvSpPr>
            <a:spLocks noGrp="1"/>
          </p:cNvSpPr>
          <p:nvPr>
            <p:ph idx="1"/>
          </p:nvPr>
        </p:nvSpPr>
        <p:spPr/>
        <p:txBody>
          <a:bodyPr>
            <a:normAutofit/>
          </a:bodyPr>
          <a:lstStyle/>
          <a:p>
            <a:pPr marL="0" indent="0" algn="just">
              <a:buNone/>
            </a:pPr>
            <a:r>
              <a:rPr lang="en-GB" dirty="0">
                <a:latin typeface="Calibri" panose="020F0502020204030204" pitchFamily="34" charset="0"/>
                <a:ea typeface="Calibri" panose="020F0502020204030204" pitchFamily="34" charset="0"/>
                <a:cs typeface="Calibri" panose="020F0502020204030204" pitchFamily="34" charset="0"/>
              </a:rPr>
              <a:t>“It cannot be stated clearly enough that born-digital records are highly ephemeral and, like paper records, must be consciously preserved over time.  Without continual stewardship, the pace of technology advancement in software and hardware can render such records inaccessible in under 8-10 years. Beyond that point, the skills required to resurrect and interpret data from obsolete hardware, operating systems and software applications approaches those of digital forensics. This is a highly specialised and expensive field. Most data may be deemed not worth the effort” (National Archives Advisory Council, 2020, p 10).</a:t>
            </a:r>
          </a:p>
        </p:txBody>
      </p:sp>
      <p:pic>
        <p:nvPicPr>
          <p:cNvPr id="4" name="Picture 3" descr="A logo of a graduate&#10;&#10;Description automatically generated with medium confidence">
            <a:extLst>
              <a:ext uri="{FF2B5EF4-FFF2-40B4-BE49-F238E27FC236}">
                <a16:creationId xmlns:a16="http://schemas.microsoft.com/office/drawing/2014/main" id="{091FD88B-EE48-53B0-86BC-FDE0E9EDB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3520" y="5622182"/>
            <a:ext cx="1692294" cy="1109561"/>
          </a:xfrm>
          <a:prstGeom prst="rect">
            <a:avLst/>
          </a:prstGeom>
        </p:spPr>
      </p:pic>
    </p:spTree>
    <p:extLst>
      <p:ext uri="{BB962C8B-B14F-4D97-AF65-F5344CB8AC3E}">
        <p14:creationId xmlns:p14="http://schemas.microsoft.com/office/powerpoint/2010/main" val="3502374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90EF-0621-3D5F-BF3C-67C06A4E5507}"/>
              </a:ext>
            </a:extLst>
          </p:cNvPr>
          <p:cNvSpPr>
            <a:spLocks noGrp="1"/>
          </p:cNvSpPr>
          <p:nvPr>
            <p:ph type="title"/>
          </p:nvPr>
        </p:nvSpPr>
        <p:spPr>
          <a:xfrm>
            <a:off x="91201" y="191730"/>
            <a:ext cx="11353223" cy="886823"/>
          </a:xfrm>
        </p:spPr>
        <p:txBody>
          <a:bodyPr>
            <a:normAutofit/>
          </a:bodyPr>
          <a:lstStyle/>
          <a:p>
            <a:pPr algn="ctr"/>
            <a:r>
              <a:rPr lang="en-GB" b="1" dirty="0"/>
              <a:t>I want to hear your voice</a:t>
            </a:r>
            <a:endParaRPr lang="en-GB" sz="4400" b="1" dirty="0">
              <a:solidFill>
                <a:schemeClr val="tx1"/>
              </a:solidFill>
            </a:endParaRPr>
          </a:p>
        </p:txBody>
      </p:sp>
      <p:sp>
        <p:nvSpPr>
          <p:cNvPr id="3" name="Content Placeholder 2">
            <a:extLst>
              <a:ext uri="{FF2B5EF4-FFF2-40B4-BE49-F238E27FC236}">
                <a16:creationId xmlns:a16="http://schemas.microsoft.com/office/drawing/2014/main" id="{91709132-A4E1-8C1D-8B2F-BEEC9D1101B3}"/>
              </a:ext>
            </a:extLst>
          </p:cNvPr>
          <p:cNvSpPr>
            <a:spLocks noGrp="1"/>
          </p:cNvSpPr>
          <p:nvPr>
            <p:ph idx="1"/>
          </p:nvPr>
        </p:nvSpPr>
        <p:spPr>
          <a:xfrm>
            <a:off x="91201" y="1201314"/>
            <a:ext cx="11775680" cy="4797722"/>
          </a:xfrm>
        </p:spPr>
        <p:txBody>
          <a:bodyPr>
            <a:normAutofit/>
          </a:bodyPr>
          <a:lstStyle/>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The voice has much more impact on us that reading text.</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Hearing someone’s voice has a profound emotional impact on us. This is because the brain first processes speech for the emotion in sounds in the </a:t>
            </a:r>
            <a:r>
              <a:rPr lang="en-GB" sz="2400" dirty="0" err="1">
                <a:solidFill>
                  <a:schemeClr val="tx1"/>
                </a:solidFill>
                <a:latin typeface="Calibri" panose="020F0502020204030204" pitchFamily="34" charset="0"/>
                <a:ea typeface="Calibri" panose="020F0502020204030204" pitchFamily="34" charset="0"/>
                <a:cs typeface="Calibri" panose="020F0502020204030204" pitchFamily="34" charset="0"/>
              </a:rPr>
              <a:t>amygdula</a:t>
            </a:r>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 Those sounds then become the words that create a connection between speaker and listener (</a:t>
            </a:r>
            <a:r>
              <a:rPr lang="en-GB" sz="24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Brück</a:t>
            </a:r>
            <a:r>
              <a:rPr lang="en-GB"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et al 2011; </a:t>
            </a:r>
            <a:r>
              <a:rPr lang="en-GB" sz="2400" b="0" i="0" dirty="0" err="1">
                <a:solidFill>
                  <a:schemeClr val="tx1"/>
                </a:solidFill>
                <a:effectLst/>
                <a:latin typeface="Calibri" panose="020F0502020204030204" pitchFamily="34" charset="0"/>
                <a:ea typeface="Calibri" panose="020F0502020204030204" pitchFamily="34" charset="0"/>
                <a:cs typeface="Calibri" panose="020F0502020204030204" pitchFamily="34" charset="0"/>
              </a:rPr>
              <a:t>Seydell</a:t>
            </a:r>
            <a:r>
              <a:rPr lang="en-GB" sz="2400" b="0" i="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-Greenwald et al 2020). </a:t>
            </a:r>
          </a:p>
          <a:p>
            <a:r>
              <a:rPr lang="en-GB" sz="2400" dirty="0">
                <a:solidFill>
                  <a:schemeClr val="tx1"/>
                </a:solidFill>
                <a:latin typeface="Calibri" panose="020F0502020204030204" pitchFamily="34" charset="0"/>
                <a:ea typeface="Calibri" panose="020F0502020204030204" pitchFamily="34" charset="0"/>
                <a:cs typeface="Calibri" panose="020F0502020204030204" pitchFamily="34" charset="0"/>
              </a:rPr>
              <a:t>Interpersonal communication where the voice is present creates stronger social bonds than where just text (SMS; email) is used.</a:t>
            </a:r>
          </a:p>
        </p:txBody>
      </p:sp>
      <p:pic>
        <p:nvPicPr>
          <p:cNvPr id="4" name="Picture 3" descr="A logo of a graduate&#10;&#10;Description automatically generated with medium confidence">
            <a:extLst>
              <a:ext uri="{FF2B5EF4-FFF2-40B4-BE49-F238E27FC236}">
                <a16:creationId xmlns:a16="http://schemas.microsoft.com/office/drawing/2014/main" id="{CD0A87E3-26AF-3DC6-6FB4-D83145005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0736" y="5242560"/>
            <a:ext cx="1867294" cy="1224301"/>
          </a:xfrm>
          <a:prstGeom prst="rect">
            <a:avLst/>
          </a:prstGeom>
        </p:spPr>
      </p:pic>
      <p:pic>
        <p:nvPicPr>
          <p:cNvPr id="8" name="Picture 7" descr="A person sitting at a table with another person sitting at a table&#10;&#10;Description automatically generated">
            <a:extLst>
              <a:ext uri="{FF2B5EF4-FFF2-40B4-BE49-F238E27FC236}">
                <a16:creationId xmlns:a16="http://schemas.microsoft.com/office/drawing/2014/main" id="{BDB47D8B-5E44-3ED6-A349-2F2C5F2BAD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718" y="4124516"/>
            <a:ext cx="3159716" cy="2106477"/>
          </a:xfrm>
          <a:prstGeom prst="rect">
            <a:avLst/>
          </a:prstGeom>
        </p:spPr>
      </p:pic>
      <p:pic>
        <p:nvPicPr>
          <p:cNvPr id="11" name="Picture 10" descr="A person and child sitting at a table&#10;&#10;Description automatically generated">
            <a:extLst>
              <a:ext uri="{FF2B5EF4-FFF2-40B4-BE49-F238E27FC236}">
                <a16:creationId xmlns:a16="http://schemas.microsoft.com/office/drawing/2014/main" id="{840385C0-8A5D-462D-27F0-C34077169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3362" y="4124517"/>
            <a:ext cx="3237207" cy="2158138"/>
          </a:xfrm>
          <a:prstGeom prst="rect">
            <a:avLst/>
          </a:prstGeom>
        </p:spPr>
      </p:pic>
      <p:pic>
        <p:nvPicPr>
          <p:cNvPr id="15" name="Picture 14">
            <a:extLst>
              <a:ext uri="{FF2B5EF4-FFF2-40B4-BE49-F238E27FC236}">
                <a16:creationId xmlns:a16="http://schemas.microsoft.com/office/drawing/2014/main" id="{6E288AC7-DB4F-D4BF-A13F-13E96994D0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11" y="4143424"/>
            <a:ext cx="2938448" cy="2157650"/>
          </a:xfrm>
          <a:prstGeom prst="rect">
            <a:avLst/>
          </a:prstGeom>
        </p:spPr>
      </p:pic>
    </p:spTree>
    <p:extLst>
      <p:ext uri="{BB962C8B-B14F-4D97-AF65-F5344CB8AC3E}">
        <p14:creationId xmlns:p14="http://schemas.microsoft.com/office/powerpoint/2010/main" val="2245630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0F62-96A3-EB49-A309-15B247F7D9CD}"/>
              </a:ext>
            </a:extLst>
          </p:cNvPr>
          <p:cNvSpPr>
            <a:spLocks noGrp="1"/>
          </p:cNvSpPr>
          <p:nvPr>
            <p:ph type="title"/>
          </p:nvPr>
        </p:nvSpPr>
        <p:spPr/>
        <p:txBody>
          <a:bodyPr/>
          <a:lstStyle/>
          <a:p>
            <a:r>
              <a:rPr lang="en-GB" b="1" dirty="0"/>
              <a:t>Exercise 1</a:t>
            </a:r>
          </a:p>
        </p:txBody>
      </p:sp>
      <p:sp>
        <p:nvSpPr>
          <p:cNvPr id="3" name="Content Placeholder 2">
            <a:extLst>
              <a:ext uri="{FF2B5EF4-FFF2-40B4-BE49-F238E27FC236}">
                <a16:creationId xmlns:a16="http://schemas.microsoft.com/office/drawing/2014/main" id="{0608CF19-833D-EC37-1C2A-BE232230C602}"/>
              </a:ext>
            </a:extLst>
          </p:cNvPr>
          <p:cNvSpPr>
            <a:spLocks noGrp="1"/>
          </p:cNvSpPr>
          <p:nvPr>
            <p:ph idx="1"/>
          </p:nvPr>
        </p:nvSpPr>
        <p:spPr>
          <a:xfrm>
            <a:off x="838200" y="1825625"/>
            <a:ext cx="11252200" cy="4667250"/>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Read the </a:t>
            </a:r>
            <a:r>
              <a:rPr lang="en-GB" dirty="0">
                <a:latin typeface="Calibri" panose="020F0502020204030204" pitchFamily="34" charset="0"/>
                <a:ea typeface="Calibri" panose="020F0502020204030204" pitchFamily="34" charset="0"/>
                <a:cs typeface="Calibri" panose="020F0502020204030204" pitchFamily="34" charset="0"/>
                <a:hlinkClick r:id="rId2"/>
              </a:rPr>
              <a:t>transcript of Tom Johnson’s interview </a:t>
            </a:r>
            <a:r>
              <a:rPr lang="en-GB" dirty="0">
                <a:latin typeface="Calibri" panose="020F0502020204030204" pitchFamily="34" charset="0"/>
                <a:ea typeface="Calibri" panose="020F0502020204030204" pitchFamily="34" charset="0"/>
                <a:cs typeface="Calibri" panose="020F0502020204030204" pitchFamily="34" charset="0"/>
              </a:rPr>
              <a:t>from p 1, start of para 1 “It’s very vague really….” until  p 2, end of para 1“common throughout the village.”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What impression have you formed of Tom just from </a:t>
            </a:r>
            <a:r>
              <a:rPr lang="en-GB" b="1" dirty="0">
                <a:latin typeface="Calibri" panose="020F0502020204030204" pitchFamily="34" charset="0"/>
                <a:ea typeface="Calibri" panose="020F0502020204030204" pitchFamily="34" charset="0"/>
                <a:cs typeface="Calibri" panose="020F0502020204030204" pitchFamily="34" charset="0"/>
              </a:rPr>
              <a:t>reading his transcript?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Now listen to </a:t>
            </a:r>
            <a:r>
              <a:rPr lang="en-GB" dirty="0">
                <a:latin typeface="Calibri" panose="020F0502020204030204" pitchFamily="34" charset="0"/>
                <a:ea typeface="Calibri" panose="020F0502020204030204" pitchFamily="34" charset="0"/>
                <a:cs typeface="Calibri" panose="020F0502020204030204" pitchFamily="34" charset="0"/>
                <a:hlinkClick r:id="rId3"/>
              </a:rPr>
              <a:t>Tom’s voice Part 1 to 3 mins 05 secs</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What impression do you now have of Tom having heard his voice?</a:t>
            </a:r>
          </a:p>
        </p:txBody>
      </p:sp>
    </p:spTree>
    <p:extLst>
      <p:ext uri="{BB962C8B-B14F-4D97-AF65-F5344CB8AC3E}">
        <p14:creationId xmlns:p14="http://schemas.microsoft.com/office/powerpoint/2010/main" val="3478513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p:txBody>
          <a:bodyPr>
            <a:normAutofit/>
          </a:bodyPr>
          <a:lstStyle/>
          <a:p>
            <a:r>
              <a:rPr lang="en-GB" sz="6600" dirty="0">
                <a:latin typeface="Calibri" panose="020F0502020204030204" pitchFamily="34" charset="0"/>
                <a:ea typeface="Calibri" panose="020F0502020204030204" pitchFamily="34" charset="0"/>
                <a:cs typeface="Calibri" panose="020F0502020204030204" pitchFamily="34" charset="0"/>
              </a:rPr>
              <a:t>CONCEPTUALISING </a:t>
            </a:r>
            <a:br>
              <a:rPr lang="en-GB" sz="6600" dirty="0">
                <a:latin typeface="Calibri" panose="020F0502020204030204" pitchFamily="34" charset="0"/>
                <a:ea typeface="Calibri" panose="020F0502020204030204" pitchFamily="34" charset="0"/>
                <a:cs typeface="Calibri" panose="020F0502020204030204" pitchFamily="34" charset="0"/>
              </a:rPr>
            </a:br>
            <a:r>
              <a:rPr lang="en-GB" sz="6600" dirty="0">
                <a:latin typeface="Calibri" panose="020F0502020204030204" pitchFamily="34" charset="0"/>
                <a:ea typeface="Calibri" panose="020F0502020204030204" pitchFamily="34" charset="0"/>
                <a:cs typeface="Calibri" panose="020F0502020204030204" pitchFamily="34" charset="0"/>
              </a:rPr>
              <a:t>ORAL HISTORY</a:t>
            </a:r>
          </a:p>
        </p:txBody>
      </p:sp>
      <p:pic>
        <p:nvPicPr>
          <p:cNvPr id="3" name="Picture 2" descr="A logo of a graduate&#10;&#10;Description automatically generated with medium confidence">
            <a:extLst>
              <a:ext uri="{FF2B5EF4-FFF2-40B4-BE49-F238E27FC236}">
                <a16:creationId xmlns:a16="http://schemas.microsoft.com/office/drawing/2014/main" id="{3DCCA193-A0BB-DE64-38DA-856199703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02345" y="5329709"/>
            <a:ext cx="2016935" cy="1322414"/>
          </a:xfrm>
          <a:prstGeom prst="rect">
            <a:avLst/>
          </a:prstGeom>
        </p:spPr>
      </p:pic>
    </p:spTree>
    <p:extLst>
      <p:ext uri="{BB962C8B-B14F-4D97-AF65-F5344CB8AC3E}">
        <p14:creationId xmlns:p14="http://schemas.microsoft.com/office/powerpoint/2010/main" val="288549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DBB-9ABF-7529-D977-8905360B543E}"/>
              </a:ext>
            </a:extLst>
          </p:cNvPr>
          <p:cNvSpPr>
            <a:spLocks noGrp="1"/>
          </p:cNvSpPr>
          <p:nvPr>
            <p:ph type="title"/>
          </p:nvPr>
        </p:nvSpPr>
        <p:spPr/>
        <p:txBody>
          <a:bodyPr/>
          <a:lstStyle/>
          <a:p>
            <a:r>
              <a:rPr lang="en-GB" dirty="0"/>
              <a:t>Oral history in a continuum of stories</a:t>
            </a:r>
          </a:p>
        </p:txBody>
      </p:sp>
      <p:graphicFrame>
        <p:nvGraphicFramePr>
          <p:cNvPr id="5" name="Content Placeholder 4">
            <a:extLst>
              <a:ext uri="{FF2B5EF4-FFF2-40B4-BE49-F238E27FC236}">
                <a16:creationId xmlns:a16="http://schemas.microsoft.com/office/drawing/2014/main" id="{2118118D-9B95-957F-0A11-609E287CDA2D}"/>
              </a:ext>
            </a:extLst>
          </p:cNvPr>
          <p:cNvGraphicFramePr>
            <a:graphicFrameLocks noGrp="1"/>
          </p:cNvGraphicFramePr>
          <p:nvPr>
            <p:ph idx="1"/>
            <p:extLst>
              <p:ext uri="{D42A27DB-BD31-4B8C-83A1-F6EECF244321}">
                <p14:modId xmlns:p14="http://schemas.microsoft.com/office/powerpoint/2010/main" val="865621582"/>
              </p:ext>
            </p:extLst>
          </p:nvPr>
        </p:nvGraphicFramePr>
        <p:xfrm>
          <a:off x="756920" y="1784984"/>
          <a:ext cx="10866120" cy="47885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 name="Picture 11" descr="A yellow star with a transparent background&#10;&#10;Description automatically generated">
            <a:extLst>
              <a:ext uri="{FF2B5EF4-FFF2-40B4-BE49-F238E27FC236}">
                <a16:creationId xmlns:a16="http://schemas.microsoft.com/office/drawing/2014/main" id="{20B80731-0A39-1701-DF3E-2C3B10882B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1844462"/>
            <a:ext cx="542998" cy="522888"/>
          </a:xfrm>
          <a:prstGeom prst="rect">
            <a:avLst/>
          </a:prstGeom>
        </p:spPr>
      </p:pic>
      <p:pic>
        <p:nvPicPr>
          <p:cNvPr id="13" name="Picture 12" descr="A yellow star with a transparent background&#10;&#10;Description automatically generated">
            <a:extLst>
              <a:ext uri="{FF2B5EF4-FFF2-40B4-BE49-F238E27FC236}">
                <a16:creationId xmlns:a16="http://schemas.microsoft.com/office/drawing/2014/main" id="{CBF9B80F-E63E-D7C3-6AC3-0F9BA4E1B0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2545502"/>
            <a:ext cx="542998" cy="522888"/>
          </a:xfrm>
          <a:prstGeom prst="rect">
            <a:avLst/>
          </a:prstGeom>
        </p:spPr>
      </p:pic>
      <p:pic>
        <p:nvPicPr>
          <p:cNvPr id="14" name="Picture 13" descr="A yellow star with a transparent background&#10;&#10;Description automatically generated">
            <a:extLst>
              <a:ext uri="{FF2B5EF4-FFF2-40B4-BE49-F238E27FC236}">
                <a16:creationId xmlns:a16="http://schemas.microsoft.com/office/drawing/2014/main" id="{7BB72733-CBBE-0F13-5071-6E526C887E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3258273"/>
            <a:ext cx="542998" cy="522888"/>
          </a:xfrm>
          <a:prstGeom prst="rect">
            <a:avLst/>
          </a:prstGeom>
        </p:spPr>
      </p:pic>
      <p:pic>
        <p:nvPicPr>
          <p:cNvPr id="15" name="Picture 14" descr="A yellow star with a transparent background&#10;&#10;Description automatically generated">
            <a:extLst>
              <a:ext uri="{FF2B5EF4-FFF2-40B4-BE49-F238E27FC236}">
                <a16:creationId xmlns:a16="http://schemas.microsoft.com/office/drawing/2014/main" id="{865FC2F0-66F9-EE20-D889-B28B5A8FE0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3875457"/>
            <a:ext cx="542998" cy="522888"/>
          </a:xfrm>
          <a:prstGeom prst="rect">
            <a:avLst/>
          </a:prstGeom>
        </p:spPr>
      </p:pic>
      <p:pic>
        <p:nvPicPr>
          <p:cNvPr id="16" name="Picture 15" descr="A yellow star with a transparent background&#10;&#10;Description automatically generated">
            <a:extLst>
              <a:ext uri="{FF2B5EF4-FFF2-40B4-BE49-F238E27FC236}">
                <a16:creationId xmlns:a16="http://schemas.microsoft.com/office/drawing/2014/main" id="{0B43BEF8-7A1B-926A-0350-452A9F8EDC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4607304"/>
            <a:ext cx="542998" cy="522888"/>
          </a:xfrm>
          <a:prstGeom prst="rect">
            <a:avLst/>
          </a:prstGeom>
        </p:spPr>
      </p:pic>
      <p:pic>
        <p:nvPicPr>
          <p:cNvPr id="17" name="Picture 16" descr="A yellow star with a transparent background&#10;&#10;Description automatically generated">
            <a:extLst>
              <a:ext uri="{FF2B5EF4-FFF2-40B4-BE49-F238E27FC236}">
                <a16:creationId xmlns:a16="http://schemas.microsoft.com/office/drawing/2014/main" id="{12562F73-EF15-5C26-0BDF-8F007A182A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5328967"/>
            <a:ext cx="542998" cy="522888"/>
          </a:xfrm>
          <a:prstGeom prst="rect">
            <a:avLst/>
          </a:prstGeom>
        </p:spPr>
      </p:pic>
      <p:pic>
        <p:nvPicPr>
          <p:cNvPr id="18" name="Picture 17" descr="A yellow star with a transparent background&#10;&#10;Description automatically generated">
            <a:extLst>
              <a:ext uri="{FF2B5EF4-FFF2-40B4-BE49-F238E27FC236}">
                <a16:creationId xmlns:a16="http://schemas.microsoft.com/office/drawing/2014/main" id="{15E4ABCE-A41A-2A89-5B49-8E8B2C9EAE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562" y="5969987"/>
            <a:ext cx="542998" cy="522888"/>
          </a:xfrm>
          <a:prstGeom prst="rect">
            <a:avLst/>
          </a:prstGeom>
        </p:spPr>
      </p:pic>
    </p:spTree>
    <p:extLst>
      <p:ext uri="{BB962C8B-B14F-4D97-AF65-F5344CB8AC3E}">
        <p14:creationId xmlns:p14="http://schemas.microsoft.com/office/powerpoint/2010/main" val="47766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FF2B61-924E-8773-EA16-8BA8D13A2EE7}"/>
              </a:ext>
            </a:extLst>
          </p:cNvPr>
          <p:cNvSpPr>
            <a:spLocks noGrp="1"/>
          </p:cNvSpPr>
          <p:nvPr>
            <p:ph idx="1"/>
          </p:nvPr>
        </p:nvSpPr>
        <p:spPr/>
        <p:txBody>
          <a:bodyPr/>
          <a:lstStyle/>
          <a:p>
            <a:pPr marL="0" indent="0">
              <a:buNone/>
            </a:pPr>
            <a:endParaRPr lang="en-GB" dirty="0"/>
          </a:p>
          <a:p>
            <a:pPr marL="0" indent="0">
              <a:buNone/>
            </a:pPr>
            <a:endParaRPr lang="en-GB" dirty="0"/>
          </a:p>
          <a:p>
            <a:pPr marL="0" indent="0">
              <a:buNone/>
            </a:pPr>
            <a:endParaRPr lang="en-GB" dirty="0"/>
          </a:p>
        </p:txBody>
      </p:sp>
      <p:pic>
        <p:nvPicPr>
          <p:cNvPr id="5" name="Picture 4" descr="A red and white sign with a microphone and text&#10;&#10;Description automatically generated">
            <a:extLst>
              <a:ext uri="{FF2B5EF4-FFF2-40B4-BE49-F238E27FC236}">
                <a16:creationId xmlns:a16="http://schemas.microsoft.com/office/drawing/2014/main" id="{7843647A-D5C6-746D-5B42-04CE64A2A7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080" y="145884"/>
            <a:ext cx="9882209" cy="6468912"/>
          </a:xfrm>
          <a:prstGeom prst="rect">
            <a:avLst/>
          </a:prstGeom>
        </p:spPr>
      </p:pic>
    </p:spTree>
    <p:extLst>
      <p:ext uri="{BB962C8B-B14F-4D97-AF65-F5344CB8AC3E}">
        <p14:creationId xmlns:p14="http://schemas.microsoft.com/office/powerpoint/2010/main" val="447420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AE9F8-77B4-80B5-0D93-782557BACF25}"/>
              </a:ext>
            </a:extLst>
          </p:cNvPr>
          <p:cNvSpPr>
            <a:spLocks noGrp="1"/>
          </p:cNvSpPr>
          <p:nvPr>
            <p:ph type="title"/>
          </p:nvPr>
        </p:nvSpPr>
        <p:spPr/>
        <p:txBody>
          <a:bodyPr/>
          <a:lstStyle/>
          <a:p>
            <a:r>
              <a:rPr lang="en-GB" dirty="0"/>
              <a:t>Conceptualising oral history (1)</a:t>
            </a:r>
          </a:p>
        </p:txBody>
      </p:sp>
      <p:sp>
        <p:nvSpPr>
          <p:cNvPr id="3" name="Content Placeholder 2">
            <a:extLst>
              <a:ext uri="{FF2B5EF4-FFF2-40B4-BE49-F238E27FC236}">
                <a16:creationId xmlns:a16="http://schemas.microsoft.com/office/drawing/2014/main" id="{F1BFFC8E-4E87-ED37-FF6E-5DA519F5AFAE}"/>
              </a:ext>
            </a:extLst>
          </p:cNvPr>
          <p:cNvSpPr>
            <a:spLocks noGrp="1"/>
          </p:cNvSpPr>
          <p:nvPr>
            <p:ph idx="1"/>
          </p:nvPr>
        </p:nvSpPr>
        <p:spPr/>
        <p:txBody>
          <a:bodyPr>
            <a:normAutofit fontScale="92500" lnSpcReduction="10000"/>
          </a:bodyPr>
          <a:lstStyle/>
          <a:p>
            <a:pPr marL="0" indent="0">
              <a:buNone/>
            </a:pPr>
            <a:r>
              <a:rPr lang="en-GB" sz="3600" b="1" dirty="0">
                <a:latin typeface="Calibri" panose="020F0502020204030204" pitchFamily="34" charset="0"/>
                <a:ea typeface="Calibri" panose="020F0502020204030204" pitchFamily="34" charset="0"/>
                <a:cs typeface="Calibri" panose="020F0502020204030204" pitchFamily="34" charset="0"/>
              </a:rPr>
              <a:t>Oral history is the systematic recording, preservation and curation of people’s accounts of life in audio format so they may be accessible to current and future generations often as part of a public archive.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Storytelling</a:t>
            </a:r>
            <a:r>
              <a:rPr lang="en-GB" dirty="0">
                <a:latin typeface="Calibri" panose="020F0502020204030204" pitchFamily="34" charset="0"/>
                <a:ea typeface="Calibri" panose="020F0502020204030204" pitchFamily="34" charset="0"/>
                <a:cs typeface="Calibri" panose="020F0502020204030204" pitchFamily="34" charset="0"/>
              </a:rPr>
              <a:t> is the interactive art of using words and actions to reveal the elements and images of a story while encouraging the listener’s imagination.</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Nostalgia work </a:t>
            </a:r>
            <a:r>
              <a:rPr lang="en-GB" dirty="0">
                <a:latin typeface="Calibri" panose="020F0502020204030204" pitchFamily="34" charset="0"/>
                <a:ea typeface="Calibri" panose="020F0502020204030204" pitchFamily="34" charset="0"/>
                <a:cs typeface="Calibri" panose="020F0502020204030204" pitchFamily="34" charset="0"/>
              </a:rPr>
              <a:t>is a sentimental longing or wistful affection for the past  often triggering high level emotion</a:t>
            </a:r>
          </a:p>
          <a:p>
            <a:pPr marL="0" indent="0">
              <a:buNone/>
            </a:pPr>
            <a:endParaRPr lang="en-GB" dirty="0"/>
          </a:p>
        </p:txBody>
      </p:sp>
      <p:pic>
        <p:nvPicPr>
          <p:cNvPr id="4" name="Picture 3" descr="A yellow star with a transparent background&#10;&#10;Description automatically generated">
            <a:extLst>
              <a:ext uri="{FF2B5EF4-FFF2-40B4-BE49-F238E27FC236}">
                <a16:creationId xmlns:a16="http://schemas.microsoft.com/office/drawing/2014/main" id="{4B9FFA03-2CB8-EFCC-5382-2BB9D4209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1" y="1825625"/>
            <a:ext cx="792919" cy="763553"/>
          </a:xfrm>
          <a:prstGeom prst="rect">
            <a:avLst/>
          </a:prstGeom>
        </p:spPr>
      </p:pic>
      <p:pic>
        <p:nvPicPr>
          <p:cNvPr id="5" name="Picture 4" descr="A yellow star with a transparent background&#10;&#10;Description automatically generated">
            <a:extLst>
              <a:ext uri="{FF2B5EF4-FFF2-40B4-BE49-F238E27FC236}">
                <a16:creationId xmlns:a16="http://schemas.microsoft.com/office/drawing/2014/main" id="{EE9C91D6-17F0-8E08-9FB2-E22411AD1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98" y="3644435"/>
            <a:ext cx="648402" cy="624388"/>
          </a:xfrm>
          <a:prstGeom prst="rect">
            <a:avLst/>
          </a:prstGeom>
        </p:spPr>
      </p:pic>
      <p:pic>
        <p:nvPicPr>
          <p:cNvPr id="6" name="Picture 5" descr="A yellow star with a transparent background&#10;&#10;Description automatically generated">
            <a:extLst>
              <a:ext uri="{FF2B5EF4-FFF2-40B4-BE49-F238E27FC236}">
                <a16:creationId xmlns:a16="http://schemas.microsoft.com/office/drawing/2014/main" id="{E442A97A-8805-662C-2F58-83FE84CEE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98" y="5066243"/>
            <a:ext cx="648402" cy="624388"/>
          </a:xfrm>
          <a:prstGeom prst="rect">
            <a:avLst/>
          </a:prstGeom>
        </p:spPr>
      </p:pic>
      <p:pic>
        <p:nvPicPr>
          <p:cNvPr id="7" name="Picture 6" descr="A logo of a graduate&#10;&#10;Description automatically generated with medium confidence">
            <a:extLst>
              <a:ext uri="{FF2B5EF4-FFF2-40B4-BE49-F238E27FC236}">
                <a16:creationId xmlns:a16="http://schemas.microsoft.com/office/drawing/2014/main" id="{E8C1462B-DF11-817A-02F7-36C3FBB3E3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1027" y="5635662"/>
            <a:ext cx="1651175" cy="1082602"/>
          </a:xfrm>
          <a:prstGeom prst="rect">
            <a:avLst/>
          </a:prstGeom>
        </p:spPr>
      </p:pic>
    </p:spTree>
    <p:extLst>
      <p:ext uri="{BB962C8B-B14F-4D97-AF65-F5344CB8AC3E}">
        <p14:creationId xmlns:p14="http://schemas.microsoft.com/office/powerpoint/2010/main" val="3028117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9D865-6794-5FAA-DEE9-182BC7B528A6}"/>
              </a:ext>
            </a:extLst>
          </p:cNvPr>
          <p:cNvSpPr>
            <a:spLocks noGrp="1"/>
          </p:cNvSpPr>
          <p:nvPr>
            <p:ph type="title"/>
          </p:nvPr>
        </p:nvSpPr>
        <p:spPr/>
        <p:txBody>
          <a:bodyPr/>
          <a:lstStyle/>
          <a:p>
            <a:r>
              <a:rPr lang="en-GB" dirty="0"/>
              <a:t>Conceptualising oral history (2)</a:t>
            </a:r>
          </a:p>
        </p:txBody>
      </p:sp>
      <p:sp>
        <p:nvSpPr>
          <p:cNvPr id="3" name="Content Placeholder 2">
            <a:extLst>
              <a:ext uri="{FF2B5EF4-FFF2-40B4-BE49-F238E27FC236}">
                <a16:creationId xmlns:a16="http://schemas.microsoft.com/office/drawing/2014/main" id="{07DB47C9-CE8F-635E-10B1-B5F68405872D}"/>
              </a:ext>
            </a:extLst>
          </p:cNvPr>
          <p:cNvSpPr>
            <a:spLocks noGrp="1"/>
          </p:cNvSpPr>
          <p:nvPr>
            <p:ph idx="1"/>
          </p:nvPr>
        </p:nvSpPr>
        <p:spPr/>
        <p:txBody>
          <a:bodyPr>
            <a:normAutofit fontScale="92500" lnSpcReduction="10000"/>
          </a:bodyPr>
          <a:lstStyle/>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Reminiscence work </a:t>
            </a:r>
            <a:r>
              <a:rPr lang="en-GB" dirty="0">
                <a:latin typeface="Calibri" panose="020F0502020204030204" pitchFamily="34" charset="0"/>
                <a:ea typeface="Calibri" panose="020F0502020204030204" pitchFamily="34" charset="0"/>
                <a:cs typeface="Calibri" panose="020F0502020204030204" pitchFamily="34" charset="0"/>
              </a:rPr>
              <a:t>is a facilitated discussion about the past often using photos, objects and music to stimulate mental activity wellbeing.</a:t>
            </a:r>
          </a:p>
          <a:p>
            <a:pPr marL="0" indent="0">
              <a:buNone/>
            </a:pPr>
            <a:endParaRPr lang="en-GB" b="1"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Life story work </a:t>
            </a:r>
            <a:r>
              <a:rPr lang="en-GB" dirty="0">
                <a:latin typeface="Calibri" panose="020F0502020204030204" pitchFamily="34" charset="0"/>
                <a:ea typeface="Calibri" panose="020F0502020204030204" pitchFamily="34" charset="0"/>
                <a:cs typeface="Calibri" panose="020F0502020204030204" pitchFamily="34" charset="0"/>
              </a:rPr>
              <a:t>is a way to reconnect people, often those who are vulnerable, with their past to empower them in the future.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Personal narratives </a:t>
            </a:r>
            <a:r>
              <a:rPr lang="en-GB" dirty="0">
                <a:latin typeface="Calibri" panose="020F0502020204030204" pitchFamily="34" charset="0"/>
                <a:ea typeface="Calibri" panose="020F0502020204030204" pitchFamily="34" charset="0"/>
                <a:cs typeface="Calibri" panose="020F0502020204030204" pitchFamily="34" charset="0"/>
              </a:rPr>
              <a:t>are an account of past events written in the first person about a particular period or event in history.</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b="1" dirty="0">
                <a:latin typeface="Calibri" panose="020F0502020204030204" pitchFamily="34" charset="0"/>
                <a:ea typeface="Calibri" panose="020F0502020204030204" pitchFamily="34" charset="0"/>
                <a:cs typeface="Calibri" panose="020F0502020204030204" pitchFamily="34" charset="0"/>
              </a:rPr>
              <a:t>Eyewitness accounts </a:t>
            </a:r>
            <a:r>
              <a:rPr lang="en-GB" dirty="0">
                <a:latin typeface="Calibri" panose="020F0502020204030204" pitchFamily="34" charset="0"/>
                <a:ea typeface="Calibri" panose="020F0502020204030204" pitchFamily="34" charset="0"/>
                <a:cs typeface="Calibri" panose="020F0502020204030204" pitchFamily="34" charset="0"/>
              </a:rPr>
              <a:t>(or testimonies) are descriptions given by someone who was present at an event.</a:t>
            </a:r>
          </a:p>
          <a:p>
            <a:pPr marL="0" indent="0">
              <a:buNone/>
            </a:pPr>
            <a:endParaRPr lang="en-GB" dirty="0"/>
          </a:p>
        </p:txBody>
      </p:sp>
      <p:pic>
        <p:nvPicPr>
          <p:cNvPr id="4" name="Picture 3">
            <a:extLst>
              <a:ext uri="{FF2B5EF4-FFF2-40B4-BE49-F238E27FC236}">
                <a16:creationId xmlns:a16="http://schemas.microsoft.com/office/drawing/2014/main" id="{90BA85B6-AD9E-C88B-DF01-CB176F7D91E2}"/>
              </a:ext>
            </a:extLst>
          </p:cNvPr>
          <p:cNvPicPr>
            <a:picLocks noChangeAspect="1"/>
          </p:cNvPicPr>
          <p:nvPr/>
        </p:nvPicPr>
        <p:blipFill>
          <a:blip r:embed="rId2"/>
          <a:stretch>
            <a:fillRect/>
          </a:stretch>
        </p:blipFill>
        <p:spPr>
          <a:xfrm>
            <a:off x="214774" y="1825624"/>
            <a:ext cx="652329" cy="621846"/>
          </a:xfrm>
          <a:prstGeom prst="rect">
            <a:avLst/>
          </a:prstGeom>
        </p:spPr>
      </p:pic>
      <p:pic>
        <p:nvPicPr>
          <p:cNvPr id="5" name="Picture 4">
            <a:extLst>
              <a:ext uri="{FF2B5EF4-FFF2-40B4-BE49-F238E27FC236}">
                <a16:creationId xmlns:a16="http://schemas.microsoft.com/office/drawing/2014/main" id="{C0165C6E-FB94-7986-66F0-76A48164D71D}"/>
              </a:ext>
            </a:extLst>
          </p:cNvPr>
          <p:cNvPicPr>
            <a:picLocks noChangeAspect="1"/>
          </p:cNvPicPr>
          <p:nvPr/>
        </p:nvPicPr>
        <p:blipFill>
          <a:blip r:embed="rId2"/>
          <a:stretch>
            <a:fillRect/>
          </a:stretch>
        </p:blipFill>
        <p:spPr>
          <a:xfrm>
            <a:off x="214774" y="2962615"/>
            <a:ext cx="652329" cy="621846"/>
          </a:xfrm>
          <a:prstGeom prst="rect">
            <a:avLst/>
          </a:prstGeom>
        </p:spPr>
      </p:pic>
      <p:pic>
        <p:nvPicPr>
          <p:cNvPr id="6" name="Picture 5">
            <a:extLst>
              <a:ext uri="{FF2B5EF4-FFF2-40B4-BE49-F238E27FC236}">
                <a16:creationId xmlns:a16="http://schemas.microsoft.com/office/drawing/2014/main" id="{A71838B9-960E-474F-1BF2-888D3EBE8B60}"/>
              </a:ext>
            </a:extLst>
          </p:cNvPr>
          <p:cNvPicPr>
            <a:picLocks noChangeAspect="1"/>
          </p:cNvPicPr>
          <p:nvPr/>
        </p:nvPicPr>
        <p:blipFill>
          <a:blip r:embed="rId2"/>
          <a:stretch>
            <a:fillRect/>
          </a:stretch>
        </p:blipFill>
        <p:spPr>
          <a:xfrm>
            <a:off x="255124" y="4252628"/>
            <a:ext cx="652329" cy="621846"/>
          </a:xfrm>
          <a:prstGeom prst="rect">
            <a:avLst/>
          </a:prstGeom>
        </p:spPr>
      </p:pic>
      <p:pic>
        <p:nvPicPr>
          <p:cNvPr id="7" name="Picture 6">
            <a:extLst>
              <a:ext uri="{FF2B5EF4-FFF2-40B4-BE49-F238E27FC236}">
                <a16:creationId xmlns:a16="http://schemas.microsoft.com/office/drawing/2014/main" id="{353F40D4-0B0B-5A1B-7833-10C980FE44E9}"/>
              </a:ext>
            </a:extLst>
          </p:cNvPr>
          <p:cNvPicPr>
            <a:picLocks noChangeAspect="1"/>
          </p:cNvPicPr>
          <p:nvPr/>
        </p:nvPicPr>
        <p:blipFill>
          <a:blip r:embed="rId2"/>
          <a:stretch>
            <a:fillRect/>
          </a:stretch>
        </p:blipFill>
        <p:spPr>
          <a:xfrm>
            <a:off x="255123" y="5389619"/>
            <a:ext cx="652329" cy="621846"/>
          </a:xfrm>
          <a:prstGeom prst="rect">
            <a:avLst/>
          </a:prstGeom>
        </p:spPr>
      </p:pic>
      <p:pic>
        <p:nvPicPr>
          <p:cNvPr id="8" name="Picture 7" descr="A logo of a graduate&#10;&#10;Description automatically generated with medium confidence">
            <a:extLst>
              <a:ext uri="{FF2B5EF4-FFF2-40B4-BE49-F238E27FC236}">
                <a16:creationId xmlns:a16="http://schemas.microsoft.com/office/drawing/2014/main" id="{A9246740-37C2-4323-42D5-3A9A4B2CE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1027" y="5635662"/>
            <a:ext cx="1651175" cy="1082602"/>
          </a:xfrm>
          <a:prstGeom prst="rect">
            <a:avLst/>
          </a:prstGeom>
        </p:spPr>
      </p:pic>
    </p:spTree>
    <p:extLst>
      <p:ext uri="{BB962C8B-B14F-4D97-AF65-F5344CB8AC3E}">
        <p14:creationId xmlns:p14="http://schemas.microsoft.com/office/powerpoint/2010/main" val="2010009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524000" y="1897867"/>
            <a:ext cx="9144000" cy="2387600"/>
          </a:xfrm>
        </p:spPr>
        <p:txBody>
          <a:bodyPr>
            <a:noAutofit/>
          </a:bodyPr>
          <a:lstStyle/>
          <a:p>
            <a:r>
              <a:rPr lang="en-GB" sz="6600" dirty="0">
                <a:latin typeface="Calibri" panose="020F0502020204030204" pitchFamily="34" charset="0"/>
                <a:ea typeface="Calibri" panose="020F0502020204030204" pitchFamily="34" charset="0"/>
                <a:cs typeface="Calibri" panose="020F0502020204030204" pitchFamily="34" charset="0"/>
              </a:rPr>
              <a:t>YOUR POSITIONALITY AS AN ORAL HISTORIAN:</a:t>
            </a:r>
            <a:br>
              <a:rPr lang="en-GB" sz="6600" dirty="0">
                <a:latin typeface="Calibri" panose="020F0502020204030204" pitchFamily="34" charset="0"/>
                <a:ea typeface="Calibri" panose="020F0502020204030204" pitchFamily="34" charset="0"/>
                <a:cs typeface="Calibri" panose="020F0502020204030204" pitchFamily="34" charset="0"/>
              </a:rPr>
            </a:br>
            <a:r>
              <a:rPr lang="en-GB" sz="6600" dirty="0">
                <a:latin typeface="Calibri" panose="020F0502020204030204" pitchFamily="34" charset="0"/>
                <a:ea typeface="Calibri" panose="020F0502020204030204" pitchFamily="34" charset="0"/>
                <a:cs typeface="Calibri" panose="020F0502020204030204" pitchFamily="34" charset="0"/>
              </a:rPr>
              <a:t>HABITUS</a:t>
            </a:r>
          </a:p>
        </p:txBody>
      </p:sp>
      <p:pic>
        <p:nvPicPr>
          <p:cNvPr id="3" name="Picture 2" descr="A logo of a graduate&#10;&#10;Description automatically generated with medium confidence">
            <a:extLst>
              <a:ext uri="{FF2B5EF4-FFF2-40B4-BE49-F238E27FC236}">
                <a16:creationId xmlns:a16="http://schemas.microsoft.com/office/drawing/2014/main" id="{500B6FF0-EBDC-28EE-273A-66177C6867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8985" y="5219806"/>
            <a:ext cx="2200054" cy="1442477"/>
          </a:xfrm>
          <a:prstGeom prst="rect">
            <a:avLst/>
          </a:prstGeom>
        </p:spPr>
      </p:pic>
    </p:spTree>
    <p:extLst>
      <p:ext uri="{BB962C8B-B14F-4D97-AF65-F5344CB8AC3E}">
        <p14:creationId xmlns:p14="http://schemas.microsoft.com/office/powerpoint/2010/main" val="2300822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 name="Rectangle 198">
            <a:extLst>
              <a:ext uri="{FF2B5EF4-FFF2-40B4-BE49-F238E27FC236}">
                <a16:creationId xmlns:a16="http://schemas.microsoft.com/office/drawing/2014/main" id="{1A3C89F8-0D2F-47FF-B903-151248265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81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6874934-DD71-D61B-D042-DF05CFD7036E}"/>
              </a:ext>
            </a:extLst>
          </p:cNvPr>
          <p:cNvSpPr>
            <a:spLocks noGrp="1"/>
          </p:cNvSpPr>
          <p:nvPr>
            <p:ph type="title"/>
          </p:nvPr>
        </p:nvSpPr>
        <p:spPr>
          <a:xfrm>
            <a:off x="975361" y="-39964"/>
            <a:ext cx="7160357" cy="4164820"/>
          </a:xfrm>
        </p:spPr>
        <p:txBody>
          <a:bodyPr vert="horz" lIns="91440" tIns="45720" rIns="91440" bIns="45720" rtlCol="0" anchor="t">
            <a:normAutofit/>
          </a:bodyPr>
          <a:lstStyle/>
          <a:p>
            <a:pPr algn="just"/>
            <a:r>
              <a:rPr lang="en-US" sz="7200" kern="1200">
                <a:solidFill>
                  <a:srgbClr val="FFFFFF"/>
                </a:solidFill>
                <a:latin typeface="+mj-lt"/>
                <a:ea typeface="+mj-ea"/>
                <a:cs typeface="+mj-cs"/>
              </a:rPr>
              <a:t>Decide what sort of an oral historian you want to be</a:t>
            </a:r>
            <a:endParaRPr lang="en-US" sz="72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945361C-FE23-8F79-88CF-8FEFEEBA438E}"/>
              </a:ext>
            </a:extLst>
          </p:cNvPr>
          <p:cNvSpPr>
            <a:spLocks noGrp="1"/>
          </p:cNvSpPr>
          <p:nvPr>
            <p:ph idx="1"/>
          </p:nvPr>
        </p:nvSpPr>
        <p:spPr>
          <a:xfrm>
            <a:off x="879602" y="4624269"/>
            <a:ext cx="11074398" cy="1420253"/>
          </a:xfrm>
        </p:spPr>
        <p:txBody>
          <a:bodyPr vert="horz" lIns="91440" tIns="45720" rIns="91440" bIns="45720" rtlCol="0">
            <a:noAutofit/>
          </a:bodyPr>
          <a:lstStyle/>
          <a:p>
            <a:pPr marL="0" indent="0">
              <a:buNone/>
            </a:pPr>
            <a:r>
              <a:rPr lang="en-US" sz="4400" dirty="0">
                <a:solidFill>
                  <a:srgbClr val="FFFFFF"/>
                </a:solidFill>
              </a:rPr>
              <a:t>Importance of ‘habitus’ &amp; your ‘positionality.’ </a:t>
            </a:r>
            <a:endParaRPr lang="en-US" sz="4400" kern="1200" dirty="0">
              <a:solidFill>
                <a:srgbClr val="FFFFFF"/>
              </a:solidFill>
              <a:latin typeface="+mn-lt"/>
              <a:ea typeface="+mn-ea"/>
              <a:cs typeface="+mn-cs"/>
            </a:endParaRPr>
          </a:p>
        </p:txBody>
      </p:sp>
      <p:sp>
        <p:nvSpPr>
          <p:cNvPr id="200" name="Graphic 13">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4359" y="58334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201" name="Graphic 12">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33139" y="81264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202" name="Graphic 15">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8819" y="1037066"/>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cxnSp>
        <p:nvCxnSpPr>
          <p:cNvPr id="203" name="Straight Connector 202">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6114" y="3503032"/>
            <a:ext cx="0" cy="334609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204"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36425" y="5636680"/>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endParaRPr lang="en-US">
              <a:solidFill>
                <a:srgbClr val="FFFFFF"/>
              </a:solidFill>
            </a:endParaRPr>
          </a:p>
        </p:txBody>
      </p:sp>
      <p:sp>
        <p:nvSpPr>
          <p:cNvPr id="205"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45175" y="6096759"/>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endParaRPr lang="en-US">
              <a:solidFill>
                <a:srgbClr val="FFFFFF"/>
              </a:solidFill>
            </a:endParaRPr>
          </a:p>
        </p:txBody>
      </p:sp>
      <p:sp>
        <p:nvSpPr>
          <p:cNvPr id="206"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54288" y="6238029"/>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endParaRPr lang="en-US">
              <a:solidFill>
                <a:srgbClr val="FFFFFF"/>
              </a:solidFill>
            </a:endParaRPr>
          </a:p>
        </p:txBody>
      </p:sp>
      <p:pic>
        <p:nvPicPr>
          <p:cNvPr id="5" name="Picture 4" descr="A group of colorful speech bubbles&#10;&#10;Description automatically generated">
            <a:extLst>
              <a:ext uri="{FF2B5EF4-FFF2-40B4-BE49-F238E27FC236}">
                <a16:creationId xmlns:a16="http://schemas.microsoft.com/office/drawing/2014/main" id="{75DF0947-306C-9F59-8D7E-0AFB0397DB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0085" y="-1"/>
            <a:ext cx="3851915" cy="4367963"/>
          </a:xfrm>
          <a:prstGeom prst="rect">
            <a:avLst/>
          </a:prstGeom>
        </p:spPr>
      </p:pic>
    </p:spTree>
    <p:extLst>
      <p:ext uri="{BB962C8B-B14F-4D97-AF65-F5344CB8AC3E}">
        <p14:creationId xmlns:p14="http://schemas.microsoft.com/office/powerpoint/2010/main" val="2308651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061F-F37F-A7F7-DCA4-3A8802089478}"/>
              </a:ext>
            </a:extLst>
          </p:cNvPr>
          <p:cNvSpPr>
            <a:spLocks noGrp="1"/>
          </p:cNvSpPr>
          <p:nvPr>
            <p:ph type="title"/>
          </p:nvPr>
        </p:nvSpPr>
        <p:spPr/>
        <p:txBody>
          <a:bodyPr/>
          <a:lstStyle/>
          <a:p>
            <a:r>
              <a:rPr lang="en-GB" b="1" dirty="0"/>
              <a:t>The importance of habitus in oral history</a:t>
            </a:r>
          </a:p>
        </p:txBody>
      </p:sp>
      <p:sp>
        <p:nvSpPr>
          <p:cNvPr id="3" name="Content Placeholder 2">
            <a:extLst>
              <a:ext uri="{FF2B5EF4-FFF2-40B4-BE49-F238E27FC236}">
                <a16:creationId xmlns:a16="http://schemas.microsoft.com/office/drawing/2014/main" id="{05BF8D7F-304B-E324-A7E9-9DB85E4253DC}"/>
              </a:ext>
            </a:extLst>
          </p:cNvPr>
          <p:cNvSpPr>
            <a:spLocks noGrp="1"/>
          </p:cNvSpPr>
          <p:nvPr>
            <p:ph idx="1"/>
          </p:nvPr>
        </p:nvSpPr>
        <p:spPr>
          <a:xfrm>
            <a:off x="838200" y="1825625"/>
            <a:ext cx="5511800" cy="4351338"/>
          </a:xfrm>
        </p:spPr>
        <p:txBody>
          <a:bodyPr>
            <a:normAutofit/>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Who do we think we are? A </a:t>
            </a:r>
            <a:r>
              <a:rPr lang="en-GB" dirty="0">
                <a:latin typeface="Calibri" panose="020F0502020204030204" pitchFamily="34" charset="0"/>
                <a:ea typeface="Calibri" panose="020F0502020204030204" pitchFamily="34" charset="0"/>
                <a:cs typeface="Calibri" panose="020F0502020204030204" pitchFamily="34" charset="0"/>
                <a:hlinkClick r:id="rId2"/>
              </a:rPr>
              <a:t>‘hard habitus to break’. </a:t>
            </a: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Habitus: socialised norms and tendencies that guide the way in which we act and behave.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Conceived by Pierre Bourdieu, French philosopher and sociologist.</a:t>
            </a:r>
          </a:p>
        </p:txBody>
      </p:sp>
      <p:pic>
        <p:nvPicPr>
          <p:cNvPr id="5" name="Picture 4" descr="A person in a suit&#10;&#10;Description automatically generated">
            <a:extLst>
              <a:ext uri="{FF2B5EF4-FFF2-40B4-BE49-F238E27FC236}">
                <a16:creationId xmlns:a16="http://schemas.microsoft.com/office/drawing/2014/main" id="{CDF3A5A7-B29C-BCDA-A0A9-4892D0544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0960" y="1436370"/>
            <a:ext cx="4038283" cy="4740593"/>
          </a:xfrm>
          <a:prstGeom prst="rect">
            <a:avLst/>
          </a:prstGeom>
        </p:spPr>
      </p:pic>
      <p:sp>
        <p:nvSpPr>
          <p:cNvPr id="6" name="TextBox 5">
            <a:extLst>
              <a:ext uri="{FF2B5EF4-FFF2-40B4-BE49-F238E27FC236}">
                <a16:creationId xmlns:a16="http://schemas.microsoft.com/office/drawing/2014/main" id="{21F2F339-D8F2-223D-0153-34F418868EE8}"/>
              </a:ext>
            </a:extLst>
          </p:cNvPr>
          <p:cNvSpPr txBox="1"/>
          <p:nvPr/>
        </p:nvSpPr>
        <p:spPr>
          <a:xfrm>
            <a:off x="7670800" y="6492875"/>
            <a:ext cx="4155440" cy="369332"/>
          </a:xfrm>
          <a:prstGeom prst="rect">
            <a:avLst/>
          </a:prstGeom>
          <a:noFill/>
        </p:spPr>
        <p:txBody>
          <a:bodyPr wrap="square" rtlCol="0">
            <a:spAutoFit/>
          </a:bodyPr>
          <a:lstStyle/>
          <a:p>
            <a:pPr algn="ctr"/>
            <a:r>
              <a:rPr lang="en-GB" dirty="0"/>
              <a:t>1930 - 2002</a:t>
            </a:r>
          </a:p>
        </p:txBody>
      </p:sp>
    </p:spTree>
    <p:extLst>
      <p:ext uri="{BB962C8B-B14F-4D97-AF65-F5344CB8AC3E}">
        <p14:creationId xmlns:p14="http://schemas.microsoft.com/office/powerpoint/2010/main" val="1812595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B9D2-E4C4-12DC-E289-2B9966C12893}"/>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are the beliefs and values which have drawn </a:t>
            </a:r>
            <a:r>
              <a:rPr lang="en-GB" b="1" u="sng" dirty="0">
                <a:latin typeface="Calibri" panose="020F0502020204030204" pitchFamily="34" charset="0"/>
                <a:ea typeface="Calibri" panose="020F0502020204030204" pitchFamily="34" charset="0"/>
                <a:cs typeface="Calibri" panose="020F0502020204030204" pitchFamily="34" charset="0"/>
              </a:rPr>
              <a:t>you </a:t>
            </a:r>
            <a:r>
              <a:rPr lang="en-GB" b="1" dirty="0">
                <a:latin typeface="Calibri" panose="020F0502020204030204" pitchFamily="34" charset="0"/>
                <a:ea typeface="Calibri" panose="020F0502020204030204" pitchFamily="34" charset="0"/>
                <a:cs typeface="Calibri" panose="020F0502020204030204" pitchFamily="34" charset="0"/>
              </a:rPr>
              <a:t>to oral history?</a:t>
            </a:r>
          </a:p>
        </p:txBody>
      </p:sp>
      <p:sp>
        <p:nvSpPr>
          <p:cNvPr id="3" name="Content Placeholder 2">
            <a:extLst>
              <a:ext uri="{FF2B5EF4-FFF2-40B4-BE49-F238E27FC236}">
                <a16:creationId xmlns:a16="http://schemas.microsoft.com/office/drawing/2014/main" id="{35EC857D-FB1E-F809-1172-6150C7DE452A}"/>
              </a:ext>
            </a:extLst>
          </p:cNvPr>
          <p:cNvSpPr>
            <a:spLocks noGrp="1"/>
          </p:cNvSpPr>
          <p:nvPr>
            <p:ph idx="1"/>
          </p:nvPr>
        </p:nvSpPr>
        <p:spPr>
          <a:xfrm>
            <a:off x="838200" y="1643380"/>
            <a:ext cx="10515600" cy="4849495"/>
          </a:xfrm>
        </p:spPr>
        <p:txBody>
          <a:bodyPr>
            <a:normAutofit/>
          </a:bodyPr>
          <a:lstStyle/>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life experiences which have drawn me closer to oral history are…</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beliefs (our convictions drawing on learned experiences and contexts which do not need proof) which have drawn me closer to oral history are</a:t>
            </a:r>
            <a:r>
              <a:rPr lang="en-GB"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400" dirty="0">
                <a:latin typeface="Calibri" panose="020F0502020204030204" pitchFamily="34" charset="0"/>
                <a:ea typeface="Calibri" panose="020F0502020204030204" pitchFamily="34" charset="0"/>
                <a:cs typeface="Calibri" panose="020F0502020204030204" pitchFamily="34" charset="0"/>
              </a:rPr>
              <a:t>The values (the relative worth I attribute to something which transcends context) which have drawn me closer to oral history are…</a:t>
            </a:r>
          </a:p>
        </p:txBody>
      </p:sp>
      <p:sp>
        <p:nvSpPr>
          <p:cNvPr id="4" name="TextBox 3">
            <a:extLst>
              <a:ext uri="{FF2B5EF4-FFF2-40B4-BE49-F238E27FC236}">
                <a16:creationId xmlns:a16="http://schemas.microsoft.com/office/drawing/2014/main" id="{03CF47D8-2A0D-0656-12C1-F07258846EF2}"/>
              </a:ext>
            </a:extLst>
          </p:cNvPr>
          <p:cNvSpPr txBox="1"/>
          <p:nvPr/>
        </p:nvSpPr>
        <p:spPr>
          <a:xfrm>
            <a:off x="924560" y="2103834"/>
            <a:ext cx="10617200" cy="914400"/>
          </a:xfrm>
          <a:prstGeom prst="rect">
            <a:avLst/>
          </a:prstGeom>
          <a:noFill/>
          <a:ln>
            <a:solidFill>
              <a:schemeClr val="accent1"/>
            </a:solidFill>
          </a:ln>
        </p:spPr>
        <p:txBody>
          <a:bodyPr wrap="square" rtlCol="0">
            <a:spAutoFit/>
          </a:bodyPr>
          <a:lstStyle/>
          <a:p>
            <a:endParaRPr lang="en-GB" dirty="0"/>
          </a:p>
        </p:txBody>
      </p:sp>
      <p:sp>
        <p:nvSpPr>
          <p:cNvPr id="6" name="TextBox 5">
            <a:extLst>
              <a:ext uri="{FF2B5EF4-FFF2-40B4-BE49-F238E27FC236}">
                <a16:creationId xmlns:a16="http://schemas.microsoft.com/office/drawing/2014/main" id="{449D35A0-6457-E632-6963-E238CCF48B02}"/>
              </a:ext>
            </a:extLst>
          </p:cNvPr>
          <p:cNvSpPr txBox="1"/>
          <p:nvPr/>
        </p:nvSpPr>
        <p:spPr>
          <a:xfrm>
            <a:off x="924560" y="3839767"/>
            <a:ext cx="10617200" cy="914400"/>
          </a:xfrm>
          <a:prstGeom prst="rect">
            <a:avLst/>
          </a:prstGeom>
          <a:noFill/>
          <a:ln>
            <a:solidFill>
              <a:schemeClr val="accent1"/>
            </a:solidFill>
          </a:ln>
        </p:spPr>
        <p:txBody>
          <a:bodyPr wrap="square" rtlCol="0">
            <a:spAutoFit/>
          </a:bodyPr>
          <a:lstStyle/>
          <a:p>
            <a:endParaRPr lang="en-GB" dirty="0"/>
          </a:p>
        </p:txBody>
      </p:sp>
      <p:sp>
        <p:nvSpPr>
          <p:cNvPr id="7" name="TextBox 6">
            <a:extLst>
              <a:ext uri="{FF2B5EF4-FFF2-40B4-BE49-F238E27FC236}">
                <a16:creationId xmlns:a16="http://schemas.microsoft.com/office/drawing/2014/main" id="{ACF01073-9E14-B26C-7948-3B3D4EE84BF5}"/>
              </a:ext>
            </a:extLst>
          </p:cNvPr>
          <p:cNvSpPr txBox="1"/>
          <p:nvPr/>
        </p:nvSpPr>
        <p:spPr>
          <a:xfrm>
            <a:off x="838200" y="5681588"/>
            <a:ext cx="10703560" cy="914400"/>
          </a:xfrm>
          <a:prstGeom prst="rect">
            <a:avLst/>
          </a:prstGeom>
          <a:noFill/>
          <a:ln>
            <a:solidFill>
              <a:schemeClr val="accent1"/>
            </a:solidFill>
          </a:ln>
        </p:spPr>
        <p:txBody>
          <a:bodyPr wrap="square" rtlCol="0">
            <a:spAutoFit/>
          </a:bodyPr>
          <a:lstStyle/>
          <a:p>
            <a:endParaRPr lang="en-GB" dirty="0"/>
          </a:p>
        </p:txBody>
      </p:sp>
    </p:spTree>
    <p:extLst>
      <p:ext uri="{BB962C8B-B14F-4D97-AF65-F5344CB8AC3E}">
        <p14:creationId xmlns:p14="http://schemas.microsoft.com/office/powerpoint/2010/main" val="64521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p:txBody>
          <a:bodyPr>
            <a:normAutofit/>
          </a:bodyPr>
          <a:lstStyle/>
          <a:p>
            <a:r>
              <a:rPr lang="en-GB" sz="6600" dirty="0">
                <a:latin typeface="Calibri" panose="020F0502020204030204" pitchFamily="34" charset="0"/>
                <a:ea typeface="Calibri" panose="020F0502020204030204" pitchFamily="34" charset="0"/>
                <a:cs typeface="Calibri" panose="020F0502020204030204" pitchFamily="34" charset="0"/>
              </a:rPr>
              <a:t>YOUR HOPES AND FEARS </a:t>
            </a:r>
          </a:p>
        </p:txBody>
      </p:sp>
    </p:spTree>
    <p:extLst>
      <p:ext uri="{BB962C8B-B14F-4D97-AF65-F5344CB8AC3E}">
        <p14:creationId xmlns:p14="http://schemas.microsoft.com/office/powerpoint/2010/main" val="2164693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9493A-080C-CBF3-BB93-36888088AD31}"/>
              </a:ext>
            </a:extLst>
          </p:cNvPr>
          <p:cNvSpPr>
            <a:spLocks noGrp="1"/>
          </p:cNvSpPr>
          <p:nvPr>
            <p:ph type="title"/>
          </p:nvPr>
        </p:nvSpPr>
        <p:spPr/>
        <p:txBody>
          <a:bodyPr/>
          <a:lstStyle/>
          <a:p>
            <a:r>
              <a:rPr lang="en-GB" b="1" dirty="0"/>
              <a:t>Your development journey, your way</a:t>
            </a:r>
          </a:p>
        </p:txBody>
      </p:sp>
      <p:pic>
        <p:nvPicPr>
          <p:cNvPr id="5" name="Picture 4" descr="A circle with text on it&#10;&#10;Description automatically generated">
            <a:extLst>
              <a:ext uri="{FF2B5EF4-FFF2-40B4-BE49-F238E27FC236}">
                <a16:creationId xmlns:a16="http://schemas.microsoft.com/office/drawing/2014/main" id="{6C19574A-6163-496A-BD47-03ADB04FB7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2628" y="1341120"/>
            <a:ext cx="3379356" cy="3379356"/>
          </a:xfrm>
          <a:prstGeom prst="rect">
            <a:avLst/>
          </a:prstGeom>
        </p:spPr>
      </p:pic>
      <p:pic>
        <p:nvPicPr>
          <p:cNvPr id="8" name="Content Placeholder 4" descr="A road with white markings and orange pointers&#10;&#10;Description automatically generated">
            <a:extLst>
              <a:ext uri="{FF2B5EF4-FFF2-40B4-BE49-F238E27FC236}">
                <a16:creationId xmlns:a16="http://schemas.microsoft.com/office/drawing/2014/main" id="{30E3B736-ED74-4FFB-2A7D-EB2F31A584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7040" y="1981078"/>
            <a:ext cx="8235588" cy="3922517"/>
          </a:xfrm>
        </p:spPr>
      </p:pic>
      <p:sp>
        <p:nvSpPr>
          <p:cNvPr id="11" name="TextBox 10">
            <a:extLst>
              <a:ext uri="{FF2B5EF4-FFF2-40B4-BE49-F238E27FC236}">
                <a16:creationId xmlns:a16="http://schemas.microsoft.com/office/drawing/2014/main" id="{B980C80A-85C3-176F-87C7-6252F00C3999}"/>
              </a:ext>
            </a:extLst>
          </p:cNvPr>
          <p:cNvSpPr txBox="1"/>
          <p:nvPr/>
        </p:nvSpPr>
        <p:spPr>
          <a:xfrm>
            <a:off x="335280" y="3412830"/>
            <a:ext cx="1310640" cy="369332"/>
          </a:xfrm>
          <a:prstGeom prst="rect">
            <a:avLst/>
          </a:prstGeom>
          <a:noFill/>
        </p:spPr>
        <p:txBody>
          <a:bodyPr wrap="square" rtlCol="0">
            <a:spAutoFit/>
          </a:bodyPr>
          <a:lstStyle/>
          <a:p>
            <a:endParaRPr lang="en-GB" dirty="0"/>
          </a:p>
        </p:txBody>
      </p:sp>
      <p:sp>
        <p:nvSpPr>
          <p:cNvPr id="12" name="Rectangle 11">
            <a:extLst>
              <a:ext uri="{FF2B5EF4-FFF2-40B4-BE49-F238E27FC236}">
                <a16:creationId xmlns:a16="http://schemas.microsoft.com/office/drawing/2014/main" id="{0C331D13-1741-707B-0412-449CCD336DD1}"/>
              </a:ext>
            </a:extLst>
          </p:cNvPr>
          <p:cNvSpPr/>
          <p:nvPr/>
        </p:nvSpPr>
        <p:spPr>
          <a:xfrm>
            <a:off x="447040" y="6123543"/>
            <a:ext cx="1116584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t>Your past, present and future experiences</a:t>
            </a:r>
          </a:p>
        </p:txBody>
      </p:sp>
      <p:sp>
        <p:nvSpPr>
          <p:cNvPr id="13" name="TextBox 12">
            <a:extLst>
              <a:ext uri="{FF2B5EF4-FFF2-40B4-BE49-F238E27FC236}">
                <a16:creationId xmlns:a16="http://schemas.microsoft.com/office/drawing/2014/main" id="{8C43DDF4-03AA-99CA-0BCE-FD1E2B1ED698}"/>
              </a:ext>
            </a:extLst>
          </p:cNvPr>
          <p:cNvSpPr txBox="1"/>
          <p:nvPr/>
        </p:nvSpPr>
        <p:spPr>
          <a:xfrm>
            <a:off x="447040" y="2174240"/>
            <a:ext cx="2387600" cy="102616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50731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34E60-6B14-887B-2051-AFD92F0F4190}"/>
              </a:ext>
            </a:extLst>
          </p:cNvPr>
          <p:cNvSpPr>
            <a:spLocks noGrp="1"/>
          </p:cNvSpPr>
          <p:nvPr>
            <p:ph type="title"/>
          </p:nvPr>
        </p:nvSpPr>
        <p:spPr>
          <a:xfrm>
            <a:off x="462280" y="0"/>
            <a:ext cx="10515600" cy="1325563"/>
          </a:xfrm>
        </p:spPr>
        <p:txBody>
          <a:bodyPr/>
          <a:lstStyle/>
          <a:p>
            <a:r>
              <a:rPr lang="en-GB" dirty="0"/>
              <a:t>Hopes and fears</a:t>
            </a:r>
          </a:p>
        </p:txBody>
      </p:sp>
      <p:graphicFrame>
        <p:nvGraphicFramePr>
          <p:cNvPr id="4" name="Content Placeholder 3">
            <a:extLst>
              <a:ext uri="{FF2B5EF4-FFF2-40B4-BE49-F238E27FC236}">
                <a16:creationId xmlns:a16="http://schemas.microsoft.com/office/drawing/2014/main" id="{08A0FE77-43AE-6128-D25F-9B48595045D2}"/>
              </a:ext>
            </a:extLst>
          </p:cNvPr>
          <p:cNvGraphicFramePr>
            <a:graphicFrameLocks noGrp="1"/>
          </p:cNvGraphicFramePr>
          <p:nvPr>
            <p:ph idx="1"/>
            <p:extLst>
              <p:ext uri="{D42A27DB-BD31-4B8C-83A1-F6EECF244321}">
                <p14:modId xmlns:p14="http://schemas.microsoft.com/office/powerpoint/2010/main" val="1466162965"/>
              </p:ext>
            </p:extLst>
          </p:nvPr>
        </p:nvGraphicFramePr>
        <p:xfrm>
          <a:off x="462280" y="1064260"/>
          <a:ext cx="11267440" cy="5582920"/>
        </p:xfrm>
        <a:graphic>
          <a:graphicData uri="http://schemas.openxmlformats.org/drawingml/2006/table">
            <a:tbl>
              <a:tblPr firstRow="1" bandRow="1">
                <a:tableStyleId>{5C22544A-7EE6-4342-B048-85BDC9FD1C3A}</a:tableStyleId>
              </a:tblPr>
              <a:tblGrid>
                <a:gridCol w="5633720">
                  <a:extLst>
                    <a:ext uri="{9D8B030D-6E8A-4147-A177-3AD203B41FA5}">
                      <a16:colId xmlns:a16="http://schemas.microsoft.com/office/drawing/2014/main" val="58171628"/>
                    </a:ext>
                  </a:extLst>
                </a:gridCol>
                <a:gridCol w="5633720">
                  <a:extLst>
                    <a:ext uri="{9D8B030D-6E8A-4147-A177-3AD203B41FA5}">
                      <a16:colId xmlns:a16="http://schemas.microsoft.com/office/drawing/2014/main" val="2901467353"/>
                    </a:ext>
                  </a:extLst>
                </a:gridCol>
              </a:tblGrid>
              <a:tr h="370840">
                <a:tc>
                  <a:txBody>
                    <a:bodyPr/>
                    <a:lstStyle/>
                    <a:p>
                      <a:pPr algn="ctr"/>
                      <a:r>
                        <a:rPr lang="en-GB" dirty="0"/>
                        <a:t>MY HOPES</a:t>
                      </a:r>
                    </a:p>
                  </a:txBody>
                  <a:tcPr/>
                </a:tc>
                <a:tc>
                  <a:txBody>
                    <a:bodyPr/>
                    <a:lstStyle/>
                    <a:p>
                      <a:pPr algn="ctr"/>
                      <a:r>
                        <a:rPr lang="en-GB" dirty="0"/>
                        <a:t>MY FEARS</a:t>
                      </a:r>
                    </a:p>
                  </a:txBody>
                  <a:tcPr/>
                </a:tc>
                <a:extLst>
                  <a:ext uri="{0D108BD9-81ED-4DB2-BD59-A6C34878D82A}">
                    <a16:rowId xmlns:a16="http://schemas.microsoft.com/office/drawing/2014/main" val="3515850603"/>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877900419"/>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239039828"/>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218758531"/>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3831991057"/>
                  </a:ext>
                </a:extLst>
              </a:tr>
              <a:tr h="370840">
                <a:tc>
                  <a:txBody>
                    <a:bodyPr/>
                    <a:lstStyle/>
                    <a:p>
                      <a:endParaRPr lang="en-GB" dirty="0"/>
                    </a:p>
                    <a:p>
                      <a:endParaRPr lang="en-GB" dirty="0"/>
                    </a:p>
                    <a:p>
                      <a:endParaRPr lang="en-GB" dirty="0"/>
                    </a:p>
                  </a:txBody>
                  <a:tcPr/>
                </a:tc>
                <a:tc>
                  <a:txBody>
                    <a:bodyPr/>
                    <a:lstStyle/>
                    <a:p>
                      <a:endParaRPr lang="en-GB"/>
                    </a:p>
                  </a:txBody>
                  <a:tcPr/>
                </a:tc>
                <a:extLst>
                  <a:ext uri="{0D108BD9-81ED-4DB2-BD59-A6C34878D82A}">
                    <a16:rowId xmlns:a16="http://schemas.microsoft.com/office/drawing/2014/main" val="2868176918"/>
                  </a:ext>
                </a:extLst>
              </a:tr>
              <a:tr h="370840">
                <a:tc>
                  <a:txBody>
                    <a:bodyPr/>
                    <a:lstStyle/>
                    <a:p>
                      <a:endParaRPr lang="en-GB" dirty="0"/>
                    </a:p>
                    <a:p>
                      <a:endParaRPr lang="en-GB" dirty="0"/>
                    </a:p>
                  </a:txBody>
                  <a:tcPr/>
                </a:tc>
                <a:tc>
                  <a:txBody>
                    <a:bodyPr/>
                    <a:lstStyle/>
                    <a:p>
                      <a:endParaRPr lang="en-GB" dirty="0"/>
                    </a:p>
                  </a:txBody>
                  <a:tcPr/>
                </a:tc>
                <a:extLst>
                  <a:ext uri="{0D108BD9-81ED-4DB2-BD59-A6C34878D82A}">
                    <a16:rowId xmlns:a16="http://schemas.microsoft.com/office/drawing/2014/main" val="3550618095"/>
                  </a:ext>
                </a:extLst>
              </a:tr>
            </a:tbl>
          </a:graphicData>
        </a:graphic>
      </p:graphicFrame>
    </p:spTree>
    <p:extLst>
      <p:ext uri="{BB962C8B-B14F-4D97-AF65-F5344CB8AC3E}">
        <p14:creationId xmlns:p14="http://schemas.microsoft.com/office/powerpoint/2010/main" val="2715455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442977" y="1886292"/>
            <a:ext cx="9144000" cy="2387600"/>
          </a:xfrm>
        </p:spPr>
        <p:txBody>
          <a:bodyPr>
            <a:noAutofit/>
          </a:bodyPr>
          <a:lstStyle/>
          <a:p>
            <a:r>
              <a:rPr lang="en-GB" sz="6600" dirty="0">
                <a:latin typeface="Calibri" panose="020F0502020204030204" pitchFamily="34" charset="0"/>
                <a:ea typeface="Calibri" panose="020F0502020204030204" pitchFamily="34" charset="0"/>
                <a:cs typeface="Calibri" panose="020F0502020204030204" pitchFamily="34" charset="0"/>
              </a:rPr>
              <a:t>EXPERENTIAL LEARNING AND REFLECTIVE PRACTICE</a:t>
            </a:r>
          </a:p>
        </p:txBody>
      </p:sp>
      <p:pic>
        <p:nvPicPr>
          <p:cNvPr id="3" name="Picture 2" descr="A logo of a graduate&#10;&#10;Description automatically generated with medium confidence">
            <a:extLst>
              <a:ext uri="{FF2B5EF4-FFF2-40B4-BE49-F238E27FC236}">
                <a16:creationId xmlns:a16="http://schemas.microsoft.com/office/drawing/2014/main" id="{00750B3C-5D80-E8BF-83E4-3A10D57540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4745" y="5481102"/>
            <a:ext cx="1925495" cy="1262461"/>
          </a:xfrm>
          <a:prstGeom prst="rect">
            <a:avLst/>
          </a:prstGeom>
        </p:spPr>
      </p:pic>
    </p:spTree>
    <p:extLst>
      <p:ext uri="{BB962C8B-B14F-4D97-AF65-F5344CB8AC3E}">
        <p14:creationId xmlns:p14="http://schemas.microsoft.com/office/powerpoint/2010/main" val="223512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a:xfrm>
            <a:off x="355600" y="365125"/>
            <a:ext cx="114808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will have achieved at the end of today</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74321" y="1815464"/>
            <a:ext cx="11347502" cy="4677411"/>
          </a:xfrm>
        </p:spPr>
        <p:txBody>
          <a:bodyPr>
            <a:normAutofit fontScale="62500" lnSpcReduction="20000"/>
          </a:bodyPr>
          <a:lstStyle/>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Introductions and welcome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Explore the power of stories, why we need to preserve oral histories now and listening to the voice.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How we conceptualise oral history alongside other ways of recounting life experiences.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Your positionality as an oral historian: importance of  beliefs and values on your practice as ‘habitus...’</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Sharing our hopes and fears thinking about the weeks ahead.</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The power of experiential learning and reflective practice.</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400" dirty="0">
                <a:latin typeface="Calibri" panose="020F0502020204030204" pitchFamily="34" charset="0"/>
                <a:ea typeface="Calibri" panose="020F0502020204030204" pitchFamily="34" charset="0"/>
                <a:cs typeface="Calibri" panose="020F0502020204030204" pitchFamily="34" charset="0"/>
              </a:rPr>
              <a:t>Tour of your virtual learning environment.</a:t>
            </a: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34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445821"/>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230187"/>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17A062DC-778B-C5AA-28E2-DA9F34613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942509"/>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4617038"/>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F4A30894-3667-ACAD-9351-AF06740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291568"/>
            <a:ext cx="536046" cy="536046"/>
          </a:xfrm>
          <a:prstGeom prst="rect">
            <a:avLst/>
          </a:prstGeom>
        </p:spPr>
      </p:pic>
      <p:pic>
        <p:nvPicPr>
          <p:cNvPr id="10" name="Picture 9" descr="A green check mark on a white background&#10;&#10;Description automatically generated">
            <a:extLst>
              <a:ext uri="{FF2B5EF4-FFF2-40B4-BE49-F238E27FC236}">
                <a16:creationId xmlns:a16="http://schemas.microsoft.com/office/drawing/2014/main" id="{775CD034-2841-966E-757A-1D491E5044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812966"/>
            <a:ext cx="536046" cy="536046"/>
          </a:xfrm>
          <a:prstGeom prst="rect">
            <a:avLst/>
          </a:prstGeom>
        </p:spPr>
      </p:pic>
    </p:spTree>
    <p:extLst>
      <p:ext uri="{BB962C8B-B14F-4D97-AF65-F5344CB8AC3E}">
        <p14:creationId xmlns:p14="http://schemas.microsoft.com/office/powerpoint/2010/main" val="29082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2EC6-5019-EF8C-5FCC-2595FD6B114F}"/>
              </a:ext>
            </a:extLst>
          </p:cNvPr>
          <p:cNvSpPr>
            <a:spLocks noGrp="1"/>
          </p:cNvSpPr>
          <p:nvPr>
            <p:ph type="title"/>
          </p:nvPr>
        </p:nvSpPr>
        <p:spPr>
          <a:xfrm>
            <a:off x="127000" y="-635"/>
            <a:ext cx="10515600" cy="1325563"/>
          </a:xfrm>
        </p:spPr>
        <p:txBody>
          <a:bodyPr/>
          <a:lstStyle/>
          <a:p>
            <a:r>
              <a:rPr lang="en-GB" b="1" dirty="0"/>
              <a:t>Experiential learning</a:t>
            </a:r>
          </a:p>
        </p:txBody>
      </p:sp>
      <p:pic>
        <p:nvPicPr>
          <p:cNvPr id="5" name="Content Placeholder 4" descr="A diagram of experiential learning&#10;&#10;Description automatically generated">
            <a:extLst>
              <a:ext uri="{FF2B5EF4-FFF2-40B4-BE49-F238E27FC236}">
                <a16:creationId xmlns:a16="http://schemas.microsoft.com/office/drawing/2014/main" id="{C36397B9-ECE2-0988-0C5D-7CB05FBD5F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0153" y="117814"/>
            <a:ext cx="7151848" cy="6597946"/>
          </a:xfrm>
        </p:spPr>
      </p:pic>
      <p:sp>
        <p:nvSpPr>
          <p:cNvPr id="6" name="TextBox 5">
            <a:extLst>
              <a:ext uri="{FF2B5EF4-FFF2-40B4-BE49-F238E27FC236}">
                <a16:creationId xmlns:a16="http://schemas.microsoft.com/office/drawing/2014/main" id="{A184E684-8A64-BC70-8889-A61A675FC0A2}"/>
              </a:ext>
            </a:extLst>
          </p:cNvPr>
          <p:cNvSpPr txBox="1"/>
          <p:nvPr/>
        </p:nvSpPr>
        <p:spPr>
          <a:xfrm>
            <a:off x="304799" y="1584960"/>
            <a:ext cx="4735353" cy="4401205"/>
          </a:xfrm>
          <a:prstGeom prst="rect">
            <a:avLst/>
          </a:prstGeom>
          <a:noFill/>
        </p:spPr>
        <p:txBody>
          <a:bodyPr wrap="square" rtlCol="0">
            <a:spAutoFit/>
          </a:bodyPr>
          <a:lstStyle/>
          <a:p>
            <a:r>
              <a:rPr lang="en-GB" sz="4000" dirty="0">
                <a:latin typeface="Calibri" panose="020F0502020204030204" pitchFamily="34" charset="0"/>
                <a:ea typeface="Calibri" panose="020F0502020204030204" pitchFamily="34" charset="0"/>
                <a:cs typeface="Calibri" panose="020F0502020204030204" pitchFamily="34" charset="0"/>
                <a:hlinkClick r:id="rId3"/>
              </a:rPr>
              <a:t>The power of reflective practice</a:t>
            </a:r>
            <a:endParaRPr lang="en-GB" sz="4000" dirty="0">
              <a:latin typeface="Calibri" panose="020F0502020204030204" pitchFamily="34" charset="0"/>
              <a:ea typeface="Calibri" panose="020F0502020204030204" pitchFamily="34" charset="0"/>
              <a:cs typeface="Calibri" panose="020F0502020204030204" pitchFamily="34" charset="0"/>
            </a:endParaRPr>
          </a:p>
          <a:p>
            <a:endParaRPr lang="en-GB" sz="4000" dirty="0">
              <a:latin typeface="Calibri" panose="020F0502020204030204" pitchFamily="34" charset="0"/>
              <a:ea typeface="Calibri" panose="020F0502020204030204" pitchFamily="34" charset="0"/>
              <a:cs typeface="Calibri" panose="020F0502020204030204" pitchFamily="34" charset="0"/>
            </a:endParaRPr>
          </a:p>
          <a:p>
            <a:r>
              <a:rPr lang="en-GB" sz="4000" dirty="0">
                <a:latin typeface="Calibri" panose="020F0502020204030204" pitchFamily="34" charset="0"/>
                <a:ea typeface="Calibri" panose="020F0502020204030204" pitchFamily="34" charset="0"/>
                <a:cs typeface="Calibri" panose="020F0502020204030204" pitchFamily="34" charset="0"/>
              </a:rPr>
              <a:t>Our ability to engage in deeper learning is enhanced by reflective practice</a:t>
            </a:r>
          </a:p>
        </p:txBody>
      </p:sp>
    </p:spTree>
    <p:extLst>
      <p:ext uri="{BB962C8B-B14F-4D97-AF65-F5344CB8AC3E}">
        <p14:creationId xmlns:p14="http://schemas.microsoft.com/office/powerpoint/2010/main" val="2566507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FAFE5F-D22F-4DE4-69B8-6844FE89C8AF}"/>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The Six Step </a:t>
            </a:r>
            <a:r>
              <a:rPr lang="en-US" sz="3600" kern="1200" dirty="0" err="1">
                <a:solidFill>
                  <a:srgbClr val="FFFFFF"/>
                </a:solidFill>
                <a:latin typeface="+mj-lt"/>
                <a:ea typeface="+mj-ea"/>
                <a:cs typeface="+mj-cs"/>
              </a:rPr>
              <a:t>Programme</a:t>
            </a:r>
            <a:r>
              <a:rPr lang="en-US" sz="3600" kern="1200" dirty="0">
                <a:solidFill>
                  <a:srgbClr val="FFFFFF"/>
                </a:solidFill>
                <a:latin typeface="+mj-lt"/>
                <a:ea typeface="+mj-ea"/>
                <a:cs typeface="+mj-cs"/>
              </a:rPr>
              <a:t> To Success</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DRAGON</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Framework</a:t>
            </a:r>
          </a:p>
        </p:txBody>
      </p:sp>
      <p:sp>
        <p:nvSpPr>
          <p:cNvPr id="3" name="TextBox 2">
            <a:extLst>
              <a:ext uri="{FF2B5EF4-FFF2-40B4-BE49-F238E27FC236}">
                <a16:creationId xmlns:a16="http://schemas.microsoft.com/office/drawing/2014/main" id="{5C247E3E-98C6-A0AE-23C9-04F9CC0CDDF3}"/>
              </a:ext>
            </a:extLst>
          </p:cNvPr>
          <p:cNvSpPr txBox="1"/>
          <p:nvPr/>
        </p:nvSpPr>
        <p:spPr>
          <a:xfrm>
            <a:off x="0" y="257443"/>
            <a:ext cx="6868159" cy="1138773"/>
          </a:xfrm>
          <a:prstGeom prst="rect">
            <a:avLst/>
          </a:prstGeom>
          <a:noFill/>
        </p:spPr>
        <p:txBody>
          <a:bodyPr wrap="square" rtlCol="0">
            <a:spAutoFit/>
          </a:bodyPr>
          <a:lstStyle/>
          <a:p>
            <a:pPr algn="ctr"/>
            <a:r>
              <a:rPr lang="en-GB" sz="2800" b="1" dirty="0">
                <a:solidFill>
                  <a:schemeClr val="accent1">
                    <a:lumMod val="60000"/>
                    <a:lumOff val="40000"/>
                  </a:schemeClr>
                </a:solidFill>
              </a:rPr>
              <a:t>KNOWLEDGE, SKILLS  &amp; ATTRIBUTES </a:t>
            </a:r>
          </a:p>
          <a:p>
            <a:pPr algn="ctr"/>
            <a:r>
              <a:rPr lang="en-GB" sz="2000" b="1" dirty="0"/>
              <a:t>YOU NEED TO BECOME </a:t>
            </a:r>
          </a:p>
          <a:p>
            <a:pPr algn="ctr"/>
            <a:r>
              <a:rPr lang="en-GB" sz="2000" b="1" dirty="0"/>
              <a:t>AN ACCOMPLISHED ORAL HISTORIAN</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5883C9AE-1A8F-1B04-B73A-1F93D26A9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472" y="5049163"/>
            <a:ext cx="1905004" cy="1905004"/>
          </a:xfrm>
          <a:prstGeom prst="rect">
            <a:avLst/>
          </a:prstGeom>
        </p:spPr>
      </p:pic>
      <p:pic>
        <p:nvPicPr>
          <p:cNvPr id="12" name="Content Placeholder 11" descr="A diagram of steps to a oral history&#10;&#10;Description automatically generated">
            <a:extLst>
              <a:ext uri="{FF2B5EF4-FFF2-40B4-BE49-F238E27FC236}">
                <a16:creationId xmlns:a16="http://schemas.microsoft.com/office/drawing/2014/main" id="{D787048F-34C6-CB43-98C4-D2EFEE47B3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79437" y="209912"/>
            <a:ext cx="4549642" cy="6438175"/>
          </a:xfrm>
        </p:spPr>
      </p:pic>
    </p:spTree>
    <p:extLst>
      <p:ext uri="{BB962C8B-B14F-4D97-AF65-F5344CB8AC3E}">
        <p14:creationId xmlns:p14="http://schemas.microsoft.com/office/powerpoint/2010/main" val="3269317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CECD8-0B8C-6EA1-5F14-DE506D561840}"/>
            </a:ext>
          </a:extLst>
        </p:cNvPr>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EF39DC36-5D3B-F5B9-463C-6F712057D6A8}"/>
              </a:ext>
            </a:extLst>
          </p:cNvPr>
          <p:cNvGraphicFramePr>
            <a:graphicFrameLocks noGrp="1"/>
          </p:cNvGraphicFramePr>
          <p:nvPr>
            <p:ph idx="1"/>
            <p:extLst>
              <p:ext uri="{D42A27DB-BD31-4B8C-83A1-F6EECF244321}">
                <p14:modId xmlns:p14="http://schemas.microsoft.com/office/powerpoint/2010/main" val="3371138704"/>
              </p:ext>
            </p:extLst>
          </p:nvPr>
        </p:nvGraphicFramePr>
        <p:xfrm>
          <a:off x="1096963" y="1846263"/>
          <a:ext cx="10058400"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 2">
            <a:extLst>
              <a:ext uri="{FF2B5EF4-FFF2-40B4-BE49-F238E27FC236}">
                <a16:creationId xmlns:a16="http://schemas.microsoft.com/office/drawing/2014/main" id="{994E582F-BEF6-7994-C3FF-2CE10890A473}"/>
              </a:ext>
            </a:extLst>
          </p:cNvPr>
          <p:cNvGraphicFramePr/>
          <p:nvPr>
            <p:extLst>
              <p:ext uri="{D42A27DB-BD31-4B8C-83A1-F6EECF244321}">
                <p14:modId xmlns:p14="http://schemas.microsoft.com/office/powerpoint/2010/main" val="3419942955"/>
              </p:ext>
            </p:extLst>
          </p:nvPr>
        </p:nvGraphicFramePr>
        <p:xfrm>
          <a:off x="132079" y="451945"/>
          <a:ext cx="9653051" cy="572813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ectangle: Rounded Corners 7">
            <a:extLst>
              <a:ext uri="{FF2B5EF4-FFF2-40B4-BE49-F238E27FC236}">
                <a16:creationId xmlns:a16="http://schemas.microsoft.com/office/drawing/2014/main" id="{6A208700-5667-3262-B16A-AFF369728EE2}"/>
              </a:ext>
            </a:extLst>
          </p:cNvPr>
          <p:cNvSpPr/>
          <p:nvPr/>
        </p:nvSpPr>
        <p:spPr>
          <a:xfrm>
            <a:off x="9702800" y="1648038"/>
            <a:ext cx="2489200" cy="27207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ORAL HISTORY MADE EASY</a:t>
            </a:r>
          </a:p>
          <a:p>
            <a:pPr algn="ctr"/>
            <a:r>
              <a:rPr lang="en-GB" sz="2400" dirty="0"/>
              <a:t>PROGAMME PRINCIPLES 2025</a:t>
            </a:r>
          </a:p>
        </p:txBody>
      </p:sp>
      <p:pic>
        <p:nvPicPr>
          <p:cNvPr id="2" name="Picture 1" descr="A logo of a graduate&#10;&#10;Description automatically generated with medium confidence">
            <a:extLst>
              <a:ext uri="{FF2B5EF4-FFF2-40B4-BE49-F238E27FC236}">
                <a16:creationId xmlns:a16="http://schemas.microsoft.com/office/drawing/2014/main" id="{B5871970-CC7D-CC8F-49A2-703043018A1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69072" y="5638781"/>
            <a:ext cx="1651175" cy="1082602"/>
          </a:xfrm>
          <a:prstGeom prst="rect">
            <a:avLst/>
          </a:prstGeom>
        </p:spPr>
      </p:pic>
    </p:spTree>
    <p:extLst>
      <p:ext uri="{BB962C8B-B14F-4D97-AF65-F5344CB8AC3E}">
        <p14:creationId xmlns:p14="http://schemas.microsoft.com/office/powerpoint/2010/main" val="2476071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42D9728-410A-33D5-B236-578E59A10E92}"/>
              </a:ext>
            </a:extLst>
          </p:cNvPr>
          <p:cNvSpPr txBox="1"/>
          <p:nvPr/>
        </p:nvSpPr>
        <p:spPr>
          <a:xfrm>
            <a:off x="9267909" y="2023110"/>
            <a:ext cx="2469624" cy="284607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dirty="0">
                <a:latin typeface="Calibri" panose="020F0502020204030204" pitchFamily="34" charset="0"/>
                <a:ea typeface="Calibri" panose="020F0502020204030204" pitchFamily="34" charset="0"/>
                <a:cs typeface="Calibri" panose="020F0502020204030204" pitchFamily="34" charset="0"/>
              </a:rPr>
              <a:t>Motivation hubs: meet twice in weeks ahead </a:t>
            </a: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oster with text and images of hourglasses&#10;&#10;AI-generated content may be incorrect.">
            <a:extLst>
              <a:ext uri="{FF2B5EF4-FFF2-40B4-BE49-F238E27FC236}">
                <a16:creationId xmlns:a16="http://schemas.microsoft.com/office/drawing/2014/main" id="{345B56A4-56C9-9A1C-EAB9-39C05FDAC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4847151" cy="6851101"/>
          </a:xfrm>
          <a:prstGeom prst="rect">
            <a:avLst/>
          </a:prstGeom>
        </p:spPr>
      </p:pic>
      <p:pic>
        <p:nvPicPr>
          <p:cNvPr id="6" name="Picture 5" descr="A group of people holding hands&#10;&#10;Description automatically generated">
            <a:extLst>
              <a:ext uri="{FF2B5EF4-FFF2-40B4-BE49-F238E27FC236}">
                <a16:creationId xmlns:a16="http://schemas.microsoft.com/office/drawing/2014/main" id="{E891485B-19AD-3FFB-8B40-695BA3448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150" y="1812725"/>
            <a:ext cx="3457553" cy="3303503"/>
          </a:xfrm>
          <a:prstGeom prst="rect">
            <a:avLst/>
          </a:prstGeom>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997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a:xfrm>
            <a:off x="1524000" y="2025189"/>
            <a:ext cx="9144000" cy="2387600"/>
          </a:xfrm>
        </p:spPr>
        <p:txBody>
          <a:bodyPr>
            <a:noAutofit/>
          </a:bodyPr>
          <a:lstStyle/>
          <a:p>
            <a:r>
              <a:rPr lang="en-GB" sz="6600" b="1" dirty="0">
                <a:latin typeface="Calibri" panose="020F0502020204030204" pitchFamily="34" charset="0"/>
                <a:ea typeface="Calibri" panose="020F0502020204030204" pitchFamily="34" charset="0"/>
                <a:cs typeface="Calibri" panose="020F0502020204030204" pitchFamily="34" charset="0"/>
              </a:rPr>
              <a:t>TOUR OF YOUR VIRTUAL LEARNING ENVIRONMENT</a:t>
            </a:r>
          </a:p>
        </p:txBody>
      </p:sp>
      <p:pic>
        <p:nvPicPr>
          <p:cNvPr id="3" name="Picture 2" descr="A logo of a graduate&#10;&#10;Description automatically generated with medium confidence">
            <a:extLst>
              <a:ext uri="{FF2B5EF4-FFF2-40B4-BE49-F238E27FC236}">
                <a16:creationId xmlns:a16="http://schemas.microsoft.com/office/drawing/2014/main" id="{9D700247-DEC9-1ABD-DA6A-6EC8DF8C65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8185" y="5118206"/>
            <a:ext cx="2200054" cy="1442477"/>
          </a:xfrm>
          <a:prstGeom prst="rect">
            <a:avLst/>
          </a:prstGeom>
        </p:spPr>
      </p:pic>
    </p:spTree>
    <p:extLst>
      <p:ext uri="{BB962C8B-B14F-4D97-AF65-F5344CB8AC3E}">
        <p14:creationId xmlns:p14="http://schemas.microsoft.com/office/powerpoint/2010/main" val="3982855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28F0-0D69-C918-0772-BCC3397754DD}"/>
              </a:ext>
            </a:extLst>
          </p:cNvPr>
          <p:cNvSpPr>
            <a:spLocks noGrp="1"/>
          </p:cNvSpPr>
          <p:nvPr>
            <p:ph type="title"/>
          </p:nvPr>
        </p:nvSpPr>
        <p:spPr>
          <a:xfrm>
            <a:off x="0" y="-28402"/>
            <a:ext cx="10515600" cy="1325563"/>
          </a:xfrm>
        </p:spPr>
        <p:txBody>
          <a:bodyPr/>
          <a:lstStyle/>
          <a:p>
            <a:r>
              <a:rPr lang="en-GB" b="1" dirty="0"/>
              <a:t>Accessing the student portal (1)</a:t>
            </a:r>
          </a:p>
        </p:txBody>
      </p:sp>
      <p:sp>
        <p:nvSpPr>
          <p:cNvPr id="3" name="Content Placeholder 2">
            <a:extLst>
              <a:ext uri="{FF2B5EF4-FFF2-40B4-BE49-F238E27FC236}">
                <a16:creationId xmlns:a16="http://schemas.microsoft.com/office/drawing/2014/main" id="{1532D01E-238E-F272-61A9-4E9ACC3BE245}"/>
              </a:ext>
            </a:extLst>
          </p:cNvPr>
          <p:cNvSpPr>
            <a:spLocks noGrp="1"/>
          </p:cNvSpPr>
          <p:nvPr>
            <p:ph idx="1"/>
          </p:nvPr>
        </p:nvSpPr>
        <p:spPr>
          <a:xfrm>
            <a:off x="76200" y="880745"/>
            <a:ext cx="10515600" cy="1659255"/>
          </a:xfrm>
        </p:spPr>
        <p:txBody>
          <a:bodyPr>
            <a:normAutofit fontScale="77500" lnSpcReduction="20000"/>
          </a:bodyPr>
          <a:lstStyle/>
          <a:p>
            <a:pPr indent="0" algn="just">
              <a:lnSpc>
                <a:spcPct val="115000"/>
              </a:lnSpc>
              <a:spcAft>
                <a:spcPts val="800"/>
              </a:spcAft>
              <a:buNone/>
            </a:pPr>
            <a:r>
              <a:rPr lang="en-GB" sz="2800" kern="100" dirty="0">
                <a:effectLst/>
                <a:latin typeface="Calibri" panose="020F0502020204030204" pitchFamily="34" charset="0"/>
                <a:ea typeface="Aptos" panose="020B0004020202020204" pitchFamily="34" charset="0"/>
                <a:cs typeface="Times New Roman" panose="02020603050405020304" pitchFamily="18" charset="0"/>
              </a:rPr>
              <a:t>Two stage process</a:t>
            </a:r>
          </a:p>
          <a:p>
            <a:pPr indent="0" algn="just">
              <a:lnSpc>
                <a:spcPct val="115000"/>
              </a:lnSpc>
              <a:spcAft>
                <a:spcPts val="800"/>
              </a:spcAft>
              <a:buNone/>
            </a:pPr>
            <a:r>
              <a:rPr lang="en-GB" sz="2800" kern="100" dirty="0">
                <a:effectLst/>
                <a:latin typeface="Calibri" panose="020F0502020204030204" pitchFamily="34" charset="0"/>
                <a:ea typeface="Aptos" panose="020B0004020202020204" pitchFamily="34" charset="0"/>
                <a:cs typeface="Times New Roman" panose="02020603050405020304" pitchFamily="18" charset="0"/>
              </a:rPr>
              <a:t>1.Log on the </a:t>
            </a:r>
            <a:r>
              <a:rPr lang="en-GB" sz="2800" u="sng" kern="100" dirty="0">
                <a:solidFill>
                  <a:srgbClr val="467886"/>
                </a:solidFill>
                <a:effectLst/>
                <a:latin typeface="Calibri" panose="020F0502020204030204" pitchFamily="34" charset="0"/>
                <a:ea typeface="Aptos" panose="020B0004020202020204" pitchFamily="34" charset="0"/>
                <a:cs typeface="Times New Roman" panose="02020603050405020304" pitchFamily="18" charset="0"/>
                <a:hlinkClick r:id="rId2"/>
              </a:rPr>
              <a:t>Oral History Made Easy web site</a:t>
            </a:r>
            <a:r>
              <a:rPr lang="en-GB" sz="2800" kern="100" dirty="0">
                <a:effectLst/>
                <a:latin typeface="Calibri" panose="020F0502020204030204" pitchFamily="34" charset="0"/>
                <a:ea typeface="Aptos" panose="020B0004020202020204" pitchFamily="34" charset="0"/>
                <a:cs typeface="Times New Roman" panose="02020603050405020304" pitchFamily="18" charset="0"/>
              </a:rPr>
              <a:t> </a:t>
            </a:r>
            <a:r>
              <a:rPr lang="en-GB" sz="2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and click on  the ‘Student Portal Log in 2025’ in the top right hand corner. The portal is password protected. The password is </a:t>
            </a:r>
            <a:r>
              <a:rPr lang="en-GB" kern="100" dirty="0">
                <a:solidFill>
                  <a:srgbClr val="000000"/>
                </a:solidFill>
                <a:latin typeface="Calibri" panose="020F0502020204030204" pitchFamily="34" charset="0"/>
                <a:ea typeface="Aptos" panose="020B0004020202020204" pitchFamily="34" charset="0"/>
                <a:cs typeface="Times New Roman" panose="02020603050405020304" pitchFamily="18" charset="0"/>
              </a:rPr>
              <a:t>Mystudentlogin1</a:t>
            </a:r>
            <a:r>
              <a:rPr lang="en-GB" sz="2800" kern="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en-GB" dirty="0"/>
          </a:p>
        </p:txBody>
      </p:sp>
      <p:pic>
        <p:nvPicPr>
          <p:cNvPr id="6" name="Picture 5" descr="A white background with blue text&#10;&#10;AI-generated content may be incorrect.">
            <a:extLst>
              <a:ext uri="{FF2B5EF4-FFF2-40B4-BE49-F238E27FC236}">
                <a16:creationId xmlns:a16="http://schemas.microsoft.com/office/drawing/2014/main" id="{FDCE5612-25C8-9E41-11C2-270AE1B88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9704" y="2462063"/>
            <a:ext cx="9019086" cy="4259220"/>
          </a:xfrm>
          <a:prstGeom prst="rect">
            <a:avLst/>
          </a:prstGeom>
        </p:spPr>
      </p:pic>
      <p:sp>
        <p:nvSpPr>
          <p:cNvPr id="7" name="Arrow: Down 6">
            <a:extLst>
              <a:ext uri="{FF2B5EF4-FFF2-40B4-BE49-F238E27FC236}">
                <a16:creationId xmlns:a16="http://schemas.microsoft.com/office/drawing/2014/main" id="{E3A801C0-25C5-DC9C-2EE7-DDEE06DB2725}"/>
              </a:ext>
            </a:extLst>
          </p:cNvPr>
          <p:cNvSpPr/>
          <p:nvPr/>
        </p:nvSpPr>
        <p:spPr>
          <a:xfrm rot="6417305">
            <a:off x="7349924" y="3378255"/>
            <a:ext cx="254643" cy="16592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86163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D28F0-0D69-C918-0772-BCC3397754DD}"/>
              </a:ext>
            </a:extLst>
          </p:cNvPr>
          <p:cNvSpPr>
            <a:spLocks noGrp="1"/>
          </p:cNvSpPr>
          <p:nvPr>
            <p:ph type="title"/>
          </p:nvPr>
        </p:nvSpPr>
        <p:spPr>
          <a:xfrm>
            <a:off x="0" y="-28402"/>
            <a:ext cx="10515600" cy="1325563"/>
          </a:xfrm>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Accessing the student portal (2)</a:t>
            </a:r>
          </a:p>
        </p:txBody>
      </p:sp>
      <p:sp>
        <p:nvSpPr>
          <p:cNvPr id="3" name="Content Placeholder 2">
            <a:extLst>
              <a:ext uri="{FF2B5EF4-FFF2-40B4-BE49-F238E27FC236}">
                <a16:creationId xmlns:a16="http://schemas.microsoft.com/office/drawing/2014/main" id="{1532D01E-238E-F272-61A9-4E9ACC3BE245}"/>
              </a:ext>
            </a:extLst>
          </p:cNvPr>
          <p:cNvSpPr>
            <a:spLocks noGrp="1"/>
          </p:cNvSpPr>
          <p:nvPr>
            <p:ph idx="1"/>
          </p:nvPr>
        </p:nvSpPr>
        <p:spPr>
          <a:xfrm>
            <a:off x="76200" y="880745"/>
            <a:ext cx="10515600" cy="1659255"/>
          </a:xfrm>
        </p:spPr>
        <p:txBody>
          <a:bodyPr/>
          <a:lstStyle/>
          <a:p>
            <a:pPr indent="0" algn="just">
              <a:lnSpc>
                <a:spcPct val="115000"/>
              </a:lnSpc>
              <a:spcAft>
                <a:spcPts val="800"/>
              </a:spcAft>
              <a:buNone/>
            </a:pPr>
            <a:r>
              <a:rPr lang="en-GB" dirty="0"/>
              <a:t>Now go to the ‘Spring 2025 Cohort – click here to access all materials’ tab and use the password Oralhistorian3 to log in.</a:t>
            </a:r>
          </a:p>
        </p:txBody>
      </p:sp>
      <p:pic>
        <p:nvPicPr>
          <p:cNvPr id="7" name="Picture 6" descr="A hand holding a book&#10;&#10;AI-generated content may be incorrect.">
            <a:extLst>
              <a:ext uri="{FF2B5EF4-FFF2-40B4-BE49-F238E27FC236}">
                <a16:creationId xmlns:a16="http://schemas.microsoft.com/office/drawing/2014/main" id="{6649390B-CBD9-EE1C-8E3F-1A08749771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712" y="1893107"/>
            <a:ext cx="9931078" cy="5018235"/>
          </a:xfrm>
          <a:prstGeom prst="rect">
            <a:avLst/>
          </a:prstGeom>
        </p:spPr>
      </p:pic>
      <p:sp>
        <p:nvSpPr>
          <p:cNvPr id="8" name="Arrow: Down 7">
            <a:extLst>
              <a:ext uri="{FF2B5EF4-FFF2-40B4-BE49-F238E27FC236}">
                <a16:creationId xmlns:a16="http://schemas.microsoft.com/office/drawing/2014/main" id="{842DEAD3-B4F5-C94A-C829-12D6F7ACBB25}"/>
              </a:ext>
            </a:extLst>
          </p:cNvPr>
          <p:cNvSpPr/>
          <p:nvPr/>
        </p:nvSpPr>
        <p:spPr>
          <a:xfrm rot="5400000">
            <a:off x="5960106" y="4107460"/>
            <a:ext cx="254643" cy="1659255"/>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5788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71F5D3-F922-A04C-8577-AFC476D4F689}"/>
              </a:ext>
            </a:extLst>
          </p:cNvPr>
          <p:cNvSpPr>
            <a:spLocks noGrp="1"/>
          </p:cNvSpPr>
          <p:nvPr>
            <p:ph type="title"/>
          </p:nvPr>
        </p:nvSpPr>
        <p:spPr>
          <a:xfrm>
            <a:off x="838200" y="365125"/>
            <a:ext cx="10515600" cy="1325563"/>
          </a:xfrm>
        </p:spPr>
        <p:txBody>
          <a:bodyPr>
            <a:normAutofit/>
          </a:bodyPr>
          <a:lstStyle/>
          <a:p>
            <a:r>
              <a:rPr lang="en-GB" sz="5400" b="1" dirty="0"/>
              <a:t>Week 1  folder</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2">
            <a:extLst>
              <a:ext uri="{FF2B5EF4-FFF2-40B4-BE49-F238E27FC236}">
                <a16:creationId xmlns:a16="http://schemas.microsoft.com/office/drawing/2014/main" id="{03F4E86C-7DA8-A25D-5C23-FB128C62EF2A}"/>
              </a:ext>
            </a:extLst>
          </p:cNvPr>
          <p:cNvGraphicFramePr>
            <a:graphicFrameLocks noGrp="1"/>
          </p:cNvGraphicFramePr>
          <p:nvPr>
            <p:ph idx="1"/>
            <p:extLst>
              <p:ext uri="{D42A27DB-BD31-4B8C-83A1-F6EECF244321}">
                <p14:modId xmlns:p14="http://schemas.microsoft.com/office/powerpoint/2010/main" val="2511951774"/>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7555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1BA4-F7E4-CBDF-E580-7ADD7DA7EA76}"/>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Tasks for week 2</a:t>
            </a:r>
          </a:p>
        </p:txBody>
      </p:sp>
      <p:sp>
        <p:nvSpPr>
          <p:cNvPr id="3" name="Content Placeholder 2">
            <a:extLst>
              <a:ext uri="{FF2B5EF4-FFF2-40B4-BE49-F238E27FC236}">
                <a16:creationId xmlns:a16="http://schemas.microsoft.com/office/drawing/2014/main" id="{D3549ACA-AAA9-AC64-A254-30234DAAACA6}"/>
              </a:ext>
            </a:extLst>
          </p:cNvPr>
          <p:cNvSpPr>
            <a:spLocks noGrp="1"/>
          </p:cNvSpPr>
          <p:nvPr>
            <p:ph idx="1"/>
          </p:nvPr>
        </p:nvSpPr>
        <p:spPr/>
        <p:txBody>
          <a:bodyPr/>
          <a:lstStyle/>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Write around 100 words between now and next week which outline your hopes and fears for the completion of the course. NB Save your reflections safely as they really useful when you write the final 1,000 word report (or equivalent) in which you will chart your progress on the course and outline a future action plan for your ongoing development. </a:t>
            </a: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ea typeface="Calibri" panose="020F0502020204030204" pitchFamily="34" charset="0"/>
                <a:cs typeface="Calibri" panose="020F0502020204030204" pitchFamily="34" charset="0"/>
              </a:rPr>
              <a:t>Read Linda </a:t>
            </a:r>
            <a:r>
              <a:rPr lang="en-GB" dirty="0" err="1">
                <a:latin typeface="Calibri" panose="020F0502020204030204" pitchFamily="34" charset="0"/>
                <a:ea typeface="Calibri" panose="020F0502020204030204" pitchFamily="34" charset="0"/>
                <a:cs typeface="Calibri" panose="020F0502020204030204" pitchFamily="34" charset="0"/>
              </a:rPr>
              <a:t>Shopes</a:t>
            </a:r>
            <a:r>
              <a:rPr lang="en-GB" dirty="0">
                <a:latin typeface="Calibri" panose="020F0502020204030204" pitchFamily="34" charset="0"/>
                <a:ea typeface="Calibri" panose="020F0502020204030204" pitchFamily="34" charset="0"/>
                <a:cs typeface="Calibri" panose="020F0502020204030204" pitchFamily="34" charset="0"/>
              </a:rPr>
              <a:t>’ article ‘Making sense of oral history’ in week 1 resources. What is the value of oral history, according to the author? </a:t>
            </a:r>
          </a:p>
        </p:txBody>
      </p:sp>
      <p:pic>
        <p:nvPicPr>
          <p:cNvPr id="4" name="Picture 3" descr="A logo of a graduate&#10;&#10;Description automatically generated with medium confidence">
            <a:extLst>
              <a:ext uri="{FF2B5EF4-FFF2-40B4-BE49-F238E27FC236}">
                <a16:creationId xmlns:a16="http://schemas.microsoft.com/office/drawing/2014/main" id="{C8341F9C-CB59-B060-3797-67F42C8ED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1027" y="5635662"/>
            <a:ext cx="1651175" cy="1082602"/>
          </a:xfrm>
          <a:prstGeom prst="rect">
            <a:avLst/>
          </a:prstGeom>
        </p:spPr>
      </p:pic>
    </p:spTree>
    <p:extLst>
      <p:ext uri="{BB962C8B-B14F-4D97-AF65-F5344CB8AC3E}">
        <p14:creationId xmlns:p14="http://schemas.microsoft.com/office/powerpoint/2010/main" val="2713324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72F49-868E-2B18-074A-85F4EEFADC92}"/>
              </a:ext>
            </a:extLst>
          </p:cNvPr>
          <p:cNvSpPr>
            <a:spLocks noGrp="1"/>
          </p:cNvSpPr>
          <p:nvPr>
            <p:ph type="title"/>
          </p:nvPr>
        </p:nvSpPr>
        <p:spPr/>
        <p:txBody>
          <a:bodyPr/>
          <a:lstStyle/>
          <a:p>
            <a:r>
              <a:rPr lang="en-GB" b="1" dirty="0">
                <a:latin typeface="Calibri" panose="020F0502020204030204" pitchFamily="34" charset="0"/>
                <a:ea typeface="Calibri" panose="020F0502020204030204" pitchFamily="34" charset="0"/>
                <a:cs typeface="Calibri" panose="020F0502020204030204" pitchFamily="34" charset="0"/>
              </a:rPr>
              <a:t>What we have covered today</a:t>
            </a:r>
          </a:p>
        </p:txBody>
      </p:sp>
      <p:sp>
        <p:nvSpPr>
          <p:cNvPr id="3" name="Content Placeholder 2">
            <a:extLst>
              <a:ext uri="{FF2B5EF4-FFF2-40B4-BE49-F238E27FC236}">
                <a16:creationId xmlns:a16="http://schemas.microsoft.com/office/drawing/2014/main" id="{F204199B-1ECD-E9E6-EF81-7B1F29F1D264}"/>
              </a:ext>
            </a:extLst>
          </p:cNvPr>
          <p:cNvSpPr>
            <a:spLocks noGrp="1"/>
          </p:cNvSpPr>
          <p:nvPr>
            <p:ph idx="1"/>
          </p:nvPr>
        </p:nvSpPr>
        <p:spPr>
          <a:xfrm>
            <a:off x="284480" y="1690688"/>
            <a:ext cx="11623039" cy="4802187"/>
          </a:xfrm>
        </p:spPr>
        <p:txBody>
          <a:bodyPr>
            <a:normAutofit fontScale="62500" lnSpcReduction="20000"/>
          </a:bodyPr>
          <a:lstStyle/>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Explore the power of stories, why we need to preserve oral histories now and listening to the voice..</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How we conceptualise oral history alongside other ways of recounting life experiences.</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Your positionality as an oral historian: importance of  beliefs and values on your practice as ‘habitus.’</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Sharing our hopes and fears thinking about the weeks ahead.</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The power of experiential learning and reflective practice</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3800" dirty="0">
                <a:latin typeface="Calibri" panose="020F0502020204030204" pitchFamily="34" charset="0"/>
                <a:ea typeface="Calibri" panose="020F0502020204030204" pitchFamily="34" charset="0"/>
                <a:cs typeface="Calibri" panose="020F0502020204030204" pitchFamily="34" charset="0"/>
              </a:rPr>
              <a:t>Tour of your virtual learning environment</a:t>
            </a:r>
          </a:p>
          <a:p>
            <a:pPr marL="0" indent="0">
              <a:buNone/>
            </a:pPr>
            <a:endParaRPr lang="en-GB" sz="380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green check mark on a white background&#10;&#10;Description automatically generated">
            <a:extLst>
              <a:ext uri="{FF2B5EF4-FFF2-40B4-BE49-F238E27FC236}">
                <a16:creationId xmlns:a16="http://schemas.microsoft.com/office/drawing/2014/main" id="{01DECFF2-C465-D75C-C659-5DB35D1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1690688"/>
            <a:ext cx="536046" cy="536046"/>
          </a:xfrm>
          <a:prstGeom prst="rect">
            <a:avLst/>
          </a:prstGeom>
        </p:spPr>
      </p:pic>
      <p:pic>
        <p:nvPicPr>
          <p:cNvPr id="5" name="Picture 4" descr="A green check mark on a white background&#10;&#10;Description automatically generated">
            <a:extLst>
              <a:ext uri="{FF2B5EF4-FFF2-40B4-BE49-F238E27FC236}">
                <a16:creationId xmlns:a16="http://schemas.microsoft.com/office/drawing/2014/main" id="{FFD48489-06A2-54EB-E92E-1D9982CB4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909266"/>
            <a:ext cx="536046" cy="536046"/>
          </a:xfrm>
          <a:prstGeom prst="rect">
            <a:avLst/>
          </a:prstGeom>
        </p:spPr>
      </p:pic>
      <p:pic>
        <p:nvPicPr>
          <p:cNvPr id="6" name="Picture 5" descr="A green check mark on a white background&#10;&#10;Description automatically generated">
            <a:extLst>
              <a:ext uri="{FF2B5EF4-FFF2-40B4-BE49-F238E27FC236}">
                <a16:creationId xmlns:a16="http://schemas.microsoft.com/office/drawing/2014/main" id="{5D51069D-D275-791F-898A-D13B51BAB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3876133"/>
            <a:ext cx="536046" cy="536046"/>
          </a:xfrm>
          <a:prstGeom prst="rect">
            <a:avLst/>
          </a:prstGeom>
        </p:spPr>
      </p:pic>
      <p:pic>
        <p:nvPicPr>
          <p:cNvPr id="7" name="Picture 6" descr="A green check mark on a white background&#10;&#10;Description automatically generated">
            <a:extLst>
              <a:ext uri="{FF2B5EF4-FFF2-40B4-BE49-F238E27FC236}">
                <a16:creationId xmlns:a16="http://schemas.microsoft.com/office/drawing/2014/main" id="{17A062DC-778B-C5AA-28E2-DA9F34613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5094711"/>
            <a:ext cx="536046" cy="536046"/>
          </a:xfrm>
          <a:prstGeom prst="rect">
            <a:avLst/>
          </a:prstGeom>
        </p:spPr>
      </p:pic>
      <p:pic>
        <p:nvPicPr>
          <p:cNvPr id="8" name="Picture 7" descr="A green check mark on a white background&#10;&#10;Description automatically generated">
            <a:extLst>
              <a:ext uri="{FF2B5EF4-FFF2-40B4-BE49-F238E27FC236}">
                <a16:creationId xmlns:a16="http://schemas.microsoft.com/office/drawing/2014/main" id="{16342AC8-00BE-67FB-2F30-B84255F11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6081605"/>
            <a:ext cx="536046" cy="536046"/>
          </a:xfrm>
          <a:prstGeom prst="rect">
            <a:avLst/>
          </a:prstGeom>
        </p:spPr>
      </p:pic>
      <p:pic>
        <p:nvPicPr>
          <p:cNvPr id="9" name="Picture 8" descr="A green check mark on a white background&#10;&#10;Description automatically generated">
            <a:extLst>
              <a:ext uri="{FF2B5EF4-FFF2-40B4-BE49-F238E27FC236}">
                <a16:creationId xmlns:a16="http://schemas.microsoft.com/office/drawing/2014/main" id="{CEF02952-3B15-E5BA-5CC8-7276D1C22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5777" y="2210422"/>
            <a:ext cx="536046" cy="536046"/>
          </a:xfrm>
          <a:prstGeom prst="rect">
            <a:avLst/>
          </a:prstGeom>
        </p:spPr>
      </p:pic>
    </p:spTree>
    <p:extLst>
      <p:ext uri="{BB962C8B-B14F-4D97-AF65-F5344CB8AC3E}">
        <p14:creationId xmlns:p14="http://schemas.microsoft.com/office/powerpoint/2010/main" val="333853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88370-75C1-3863-8D7E-09BA14FB47DB}"/>
              </a:ext>
            </a:extLst>
          </p:cNvPr>
          <p:cNvSpPr>
            <a:spLocks noGrp="1"/>
          </p:cNvSpPr>
          <p:nvPr>
            <p:ph type="title"/>
          </p:nvPr>
        </p:nvSpPr>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Introductions and welcome</a:t>
            </a:r>
          </a:p>
        </p:txBody>
      </p:sp>
      <p:pic>
        <p:nvPicPr>
          <p:cNvPr id="5" name="Content Placeholder 4" descr="A colorful puzzle pieces arranged in a square&#10;&#10;Description automatically generated">
            <a:extLst>
              <a:ext uri="{FF2B5EF4-FFF2-40B4-BE49-F238E27FC236}">
                <a16:creationId xmlns:a16="http://schemas.microsoft.com/office/drawing/2014/main" id="{22700FC5-2D66-E34C-FC9E-AC08E8C3B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2880" y="1310386"/>
            <a:ext cx="7301992" cy="5476494"/>
          </a:xfrm>
        </p:spPr>
      </p:pic>
    </p:spTree>
    <p:extLst>
      <p:ext uri="{BB962C8B-B14F-4D97-AF65-F5344CB8AC3E}">
        <p14:creationId xmlns:p14="http://schemas.microsoft.com/office/powerpoint/2010/main" val="2282734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4A1AE-6E25-BD85-76DD-BCA164215FA9}"/>
              </a:ext>
            </a:extLst>
          </p:cNvPr>
          <p:cNvSpPr>
            <a:spLocks noGrp="1"/>
          </p:cNvSpPr>
          <p:nvPr>
            <p:ph type="title"/>
          </p:nvPr>
        </p:nvSpPr>
        <p:spPr/>
        <p:txBody>
          <a:bodyPr/>
          <a:lstStyle/>
          <a:p>
            <a:r>
              <a:rPr lang="en-GB" dirty="0"/>
              <a:t>References</a:t>
            </a:r>
          </a:p>
        </p:txBody>
      </p:sp>
      <p:sp>
        <p:nvSpPr>
          <p:cNvPr id="3" name="Content Placeholder 2">
            <a:extLst>
              <a:ext uri="{FF2B5EF4-FFF2-40B4-BE49-F238E27FC236}">
                <a16:creationId xmlns:a16="http://schemas.microsoft.com/office/drawing/2014/main" id="{63E2AD5F-C46D-84A6-B47D-7A4CBA6951DD}"/>
              </a:ext>
            </a:extLst>
          </p:cNvPr>
          <p:cNvSpPr>
            <a:spLocks noGrp="1"/>
          </p:cNvSpPr>
          <p:nvPr>
            <p:ph idx="1"/>
          </p:nvPr>
        </p:nvSpPr>
        <p:spPr/>
        <p:txBody>
          <a:bodyPr>
            <a:normAutofit/>
          </a:bodyPr>
          <a:lstStyle/>
          <a:p>
            <a:pPr marL="0" indent="0">
              <a:buNone/>
            </a:pPr>
            <a:endParaRPr lang="en-GB" sz="1600" dirty="0">
              <a:solidFill>
                <a:srgbClr val="222222"/>
              </a:solidFill>
              <a:latin typeface="Arial" panose="020B0604020202020204" pitchFamily="34" charset="0"/>
            </a:endParaRP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ea typeface="Calibri" panose="020F0502020204030204" pitchFamily="34" charset="0"/>
                <a:cs typeface="Calibri" panose="020F0502020204030204" pitchFamily="34" charset="0"/>
              </a:rPr>
              <a:t>Gottschalk, L. (1950). </a:t>
            </a:r>
            <a:r>
              <a:rPr lang="en-GB" sz="1600" i="1" dirty="0">
                <a:latin typeface="Calibri" panose="020F0502020204030204" pitchFamily="34" charset="0"/>
                <a:ea typeface="Calibri" panose="020F0502020204030204" pitchFamily="34" charset="0"/>
                <a:cs typeface="Calibri" panose="020F0502020204030204" pitchFamily="34" charset="0"/>
              </a:rPr>
              <a:t>Understanding history: A primer of historical method. </a:t>
            </a:r>
            <a:r>
              <a:rPr lang="en-GB" sz="1600" dirty="0">
                <a:latin typeface="Calibri" panose="020F0502020204030204" pitchFamily="34" charset="0"/>
                <a:ea typeface="Calibri" panose="020F0502020204030204" pitchFamily="34" charset="0"/>
                <a:cs typeface="Calibri" panose="020F0502020204030204" pitchFamily="34" charset="0"/>
              </a:rPr>
              <a:t>Knopf.</a:t>
            </a:r>
          </a:p>
          <a:p>
            <a:pPr marL="0" indent="0">
              <a:buNone/>
            </a:pPr>
            <a:endParaRPr lang="en-GB" sz="16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National Archives Advisory Council (2020) </a:t>
            </a:r>
            <a:r>
              <a:rPr lang="en-GB" sz="16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Annual Report 2020, National Archives Advisory Cou</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ncil: </a:t>
            </a:r>
            <a:r>
              <a:rPr lang="en-GB" sz="1600" dirty="0">
                <a:solidFill>
                  <a:srgbClr val="222222"/>
                </a:solidFill>
                <a:latin typeface="Calibri" panose="020F0502020204030204" pitchFamily="34" charset="0"/>
                <a:ea typeface="Calibri" panose="020F0502020204030204" pitchFamily="34" charset="0"/>
                <a:cs typeface="Calibri" panose="020F0502020204030204" pitchFamily="34" charset="0"/>
              </a:rPr>
              <a:t>Dublin.</a:t>
            </a:r>
          </a:p>
          <a:p>
            <a:pPr marL="0" indent="0">
              <a:buNone/>
            </a:pPr>
            <a:endPar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Sharpless, R. (2008). ‘The History of Oral History’.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In</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Thinking about Oral History. Theories and Applications. </a:t>
            </a:r>
            <a:r>
              <a:rPr lang="en-GB" sz="1600" b="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Thomas L. Charlton, Lois E. Myers, Rebecca Sharpless (eds) Baylor University, </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7-32.</a:t>
            </a:r>
          </a:p>
          <a:p>
            <a:pPr marL="0" indent="0">
              <a:buNone/>
            </a:pPr>
            <a:endParaRPr lang="en-GB" sz="1600" dirty="0">
              <a:solidFill>
                <a:srgbClr val="222222"/>
              </a:solidFill>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1600" b="0" i="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Shopes</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L. (2011). Oral history. </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The SAGE Handbook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O</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f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Q</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ualitative </a:t>
            </a:r>
            <a:r>
              <a:rPr lang="en-GB" sz="1600" i="1" dirty="0">
                <a:solidFill>
                  <a:srgbClr val="222222"/>
                </a:solidFill>
                <a:latin typeface="Calibri" panose="020F0502020204030204" pitchFamily="34" charset="0"/>
                <a:ea typeface="Calibri" panose="020F0502020204030204" pitchFamily="34" charset="0"/>
                <a:cs typeface="Calibri" panose="020F0502020204030204" pitchFamily="34" charset="0"/>
              </a:rPr>
              <a:t>R</a:t>
            </a:r>
            <a:r>
              <a:rPr lang="en-GB" sz="1600" b="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esearch</a:t>
            </a:r>
            <a:r>
              <a:rPr lang="en-GB" sz="1600" b="0" i="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451-465.</a:t>
            </a: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7313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D324D-EA31-2CAE-3043-6ED0739C16E4}"/>
            </a:ext>
          </a:extLst>
        </p:cNvPr>
        <p:cNvGrpSpPr/>
        <p:nvPr/>
      </p:nvGrpSpPr>
      <p:grpSpPr>
        <a:xfrm>
          <a:off x="0" y="0"/>
          <a:ext cx="0" cy="0"/>
          <a:chOff x="0" y="0"/>
          <a:chExt cx="0" cy="0"/>
        </a:xfrm>
      </p:grpSpPr>
    </p:spTree>
    <p:extLst>
      <p:ext uri="{BB962C8B-B14F-4D97-AF65-F5344CB8AC3E}">
        <p14:creationId xmlns:p14="http://schemas.microsoft.com/office/powerpoint/2010/main" val="1547559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160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DF668-DA4D-AC3B-4D5B-A153441C92CB}"/>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Our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class </a:t>
            </a:r>
            <a:br>
              <a:rPr lang="en-US" sz="2600" kern="1200">
                <a:solidFill>
                  <a:srgbClr val="FFFFFF"/>
                </a:solidFill>
                <a:latin typeface="+mj-lt"/>
                <a:ea typeface="+mj-ea"/>
                <a:cs typeface="+mj-cs"/>
              </a:rPr>
            </a:br>
            <a:r>
              <a:rPr lang="en-US" sz="2600" kern="1200">
                <a:solidFill>
                  <a:srgbClr val="FFFFFF"/>
                </a:solidFill>
                <a:latin typeface="+mj-lt"/>
                <a:ea typeface="+mj-ea"/>
                <a:cs typeface="+mj-cs"/>
              </a:rPr>
              <a:t>covenant</a:t>
            </a:r>
          </a:p>
        </p:txBody>
      </p:sp>
      <p:pic>
        <p:nvPicPr>
          <p:cNvPr id="5" name="Content Placeholder 4" descr="Oral History Made Easy Class Covenant">
            <a:extLst>
              <a:ext uri="{FF2B5EF4-FFF2-40B4-BE49-F238E27FC236}">
                <a16:creationId xmlns:a16="http://schemas.microsoft.com/office/drawing/2014/main" id="{51686A4A-F402-EB63-C476-87D7438A13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653" r="2369"/>
          <a:stretch/>
        </p:blipFill>
        <p:spPr>
          <a:xfrm>
            <a:off x="3508263" y="-1"/>
            <a:ext cx="8684789" cy="6858000"/>
          </a:xfrm>
          <a:prstGeom prst="rect">
            <a:avLst/>
          </a:prstGeom>
        </p:spPr>
      </p:pic>
    </p:spTree>
    <p:extLst>
      <p:ext uri="{BB962C8B-B14F-4D97-AF65-F5344CB8AC3E}">
        <p14:creationId xmlns:p14="http://schemas.microsoft.com/office/powerpoint/2010/main" val="2315958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steps to a oral history&#10;&#10;Description automatically generated">
            <a:extLst>
              <a:ext uri="{FF2B5EF4-FFF2-40B4-BE49-F238E27FC236}">
                <a16:creationId xmlns:a16="http://schemas.microsoft.com/office/drawing/2014/main" id="{93C87FA3-6614-0082-4485-238692F01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65369"/>
            <a:ext cx="4419600" cy="6254151"/>
          </a:xfrm>
          <a:prstGeom prst="rect">
            <a:avLst/>
          </a:prstGeom>
        </p:spPr>
      </p:pic>
      <p:graphicFrame>
        <p:nvGraphicFramePr>
          <p:cNvPr id="9" name="Diagram 8">
            <a:extLst>
              <a:ext uri="{FF2B5EF4-FFF2-40B4-BE49-F238E27FC236}">
                <a16:creationId xmlns:a16="http://schemas.microsoft.com/office/drawing/2014/main" id="{7BD6A9A0-B9ED-E949-C215-1F8E7302BCDB}"/>
              </a:ext>
            </a:extLst>
          </p:cNvPr>
          <p:cNvGraphicFramePr/>
          <p:nvPr/>
        </p:nvGraphicFramePr>
        <p:xfrm>
          <a:off x="5902960" y="1148080"/>
          <a:ext cx="5374640" cy="5171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D849CAAE-27D4-1D91-C893-3081D429E5A0}"/>
              </a:ext>
            </a:extLst>
          </p:cNvPr>
          <p:cNvGrpSpPr/>
          <p:nvPr/>
        </p:nvGrpSpPr>
        <p:grpSpPr>
          <a:xfrm>
            <a:off x="5892802" y="177787"/>
            <a:ext cx="5486398" cy="1061731"/>
            <a:chOff x="0" y="0"/>
            <a:chExt cx="5374640" cy="970292"/>
          </a:xfrm>
        </p:grpSpPr>
        <p:sp>
          <p:nvSpPr>
            <p:cNvPr id="4" name="Rectangle 3">
              <a:extLst>
                <a:ext uri="{FF2B5EF4-FFF2-40B4-BE49-F238E27FC236}">
                  <a16:creationId xmlns:a16="http://schemas.microsoft.com/office/drawing/2014/main" id="{69C3A4D1-964E-227B-A567-D2E1004060B5}"/>
                </a:ext>
              </a:extLst>
            </p:cNvPr>
            <p:cNvSpPr/>
            <p:nvPr/>
          </p:nvSpPr>
          <p:spPr>
            <a:xfrm>
              <a:off x="0" y="0"/>
              <a:ext cx="5374640" cy="721383"/>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 name="TextBox 4">
              <a:extLst>
                <a:ext uri="{FF2B5EF4-FFF2-40B4-BE49-F238E27FC236}">
                  <a16:creationId xmlns:a16="http://schemas.microsoft.com/office/drawing/2014/main" id="{78E8EFF3-A89B-FB37-25C8-B0A04024681A}"/>
                </a:ext>
              </a:extLst>
            </p:cNvPr>
            <p:cNvSpPr txBox="1"/>
            <p:nvPr/>
          </p:nvSpPr>
          <p:spPr>
            <a:xfrm>
              <a:off x="0" y="0"/>
              <a:ext cx="5374640" cy="970292"/>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GB" sz="3600" dirty="0"/>
                <a:t>Proprietary</a:t>
              </a:r>
            </a:p>
            <a:p>
              <a:pPr marL="0" lvl="0" indent="0" algn="ctr" defTabSz="800100">
                <a:lnSpc>
                  <a:spcPct val="90000"/>
                </a:lnSpc>
                <a:spcBef>
                  <a:spcPct val="0"/>
                </a:spcBef>
                <a:spcAft>
                  <a:spcPct val="35000"/>
                </a:spcAft>
                <a:buNone/>
              </a:pPr>
              <a:r>
                <a:rPr lang="en-GB" sz="3600" dirty="0"/>
                <a:t>DRAGON FRAMEWORK</a:t>
              </a:r>
              <a:endParaRPr lang="en-GB" sz="3600" kern="1200" dirty="0"/>
            </a:p>
          </p:txBody>
        </p:sp>
      </p:grpSp>
      <p:pic>
        <p:nvPicPr>
          <p:cNvPr id="7" name="Picture 6" descr="A black background with a black square&#10;&#10;Description automatically generated with medium confidence">
            <a:extLst>
              <a:ext uri="{FF2B5EF4-FFF2-40B4-BE49-F238E27FC236}">
                <a16:creationId xmlns:a16="http://schemas.microsoft.com/office/drawing/2014/main" id="{6D1962F2-3D52-09AB-3695-E72C70E9E9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50476" y="1239519"/>
            <a:ext cx="1727215" cy="1727215"/>
          </a:xfrm>
          <a:prstGeom prst="rect">
            <a:avLst/>
          </a:prstGeom>
        </p:spPr>
      </p:pic>
    </p:spTree>
    <p:extLst>
      <p:ext uri="{BB962C8B-B14F-4D97-AF65-F5344CB8AC3E}">
        <p14:creationId xmlns:p14="http://schemas.microsoft.com/office/powerpoint/2010/main" val="431356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EF3EDB4-4BAB-5E60-ABC4-1438D2D41945}"/>
              </a:ext>
            </a:extLst>
          </p:cNvPr>
          <p:cNvSpPr txBox="1"/>
          <p:nvPr/>
        </p:nvSpPr>
        <p:spPr>
          <a:xfrm>
            <a:off x="4987323" y="16290"/>
            <a:ext cx="7406640" cy="830997"/>
          </a:xfrm>
          <a:prstGeom prst="rect">
            <a:avLst/>
          </a:prstGeom>
          <a:noFill/>
        </p:spPr>
        <p:txBody>
          <a:bodyPr wrap="square" rtlCol="0">
            <a:spAutoFit/>
          </a:bodyPr>
          <a:lstStyle/>
          <a:p>
            <a:pPr algn="ctr"/>
            <a:r>
              <a:rPr lang="en-GB" sz="4800" dirty="0"/>
              <a:t>I AM AN ORAL HISTORIAN!</a:t>
            </a:r>
          </a:p>
        </p:txBody>
      </p:sp>
      <p:pic>
        <p:nvPicPr>
          <p:cNvPr id="6" name="Picture 5" descr="A person and person smiling at a computer&#10;&#10;Description automatically generated">
            <a:extLst>
              <a:ext uri="{FF2B5EF4-FFF2-40B4-BE49-F238E27FC236}">
                <a16:creationId xmlns:a16="http://schemas.microsoft.com/office/drawing/2014/main" id="{A06132D5-11A4-F2EA-C958-38F11D95B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3077" y="2346158"/>
            <a:ext cx="4086168" cy="2724112"/>
          </a:xfrm>
          <a:prstGeom prst="rect">
            <a:avLst/>
          </a:prstGeom>
        </p:spPr>
      </p:pic>
      <p:pic>
        <p:nvPicPr>
          <p:cNvPr id="7" name="Content Placeholder 5" descr="A diagram of a professional development&#10;&#10;Description automatically generated">
            <a:extLst>
              <a:ext uri="{FF2B5EF4-FFF2-40B4-BE49-F238E27FC236}">
                <a16:creationId xmlns:a16="http://schemas.microsoft.com/office/drawing/2014/main" id="{6B51CA0F-20FE-2CF9-1ABD-E13510A9C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28" y="1391924"/>
            <a:ext cx="4074152" cy="4074152"/>
          </a:xfrm>
          <a:prstGeom prst="rect">
            <a:avLst/>
          </a:prstGeom>
        </p:spPr>
      </p:pic>
      <p:pic>
        <p:nvPicPr>
          <p:cNvPr id="8" name="Picture 7" descr="A bridge with a black background&#10;&#10;Description automatically generated">
            <a:extLst>
              <a:ext uri="{FF2B5EF4-FFF2-40B4-BE49-F238E27FC236}">
                <a16:creationId xmlns:a16="http://schemas.microsoft.com/office/drawing/2014/main" id="{4C27E482-8CE9-AB7F-1EB2-DD8BCD5C35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8924" y="1391924"/>
            <a:ext cx="4074152" cy="4074152"/>
          </a:xfrm>
          <a:prstGeom prst="rect">
            <a:avLst/>
          </a:prstGeom>
        </p:spPr>
      </p:pic>
      <p:pic>
        <p:nvPicPr>
          <p:cNvPr id="14" name="Picture 13" descr="A black and white pictogram of a person flying&#10;&#10;Description automatically generated">
            <a:extLst>
              <a:ext uri="{FF2B5EF4-FFF2-40B4-BE49-F238E27FC236}">
                <a16:creationId xmlns:a16="http://schemas.microsoft.com/office/drawing/2014/main" id="{5816E11C-3325-5E3D-2D81-F3D97DD8C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4401" y="652102"/>
            <a:ext cx="962064" cy="1208047"/>
          </a:xfrm>
          <a:prstGeom prst="rect">
            <a:avLst/>
          </a:prstGeom>
        </p:spPr>
      </p:pic>
    </p:spTree>
    <p:extLst>
      <p:ext uri="{BB962C8B-B14F-4D97-AF65-F5344CB8AC3E}">
        <p14:creationId xmlns:p14="http://schemas.microsoft.com/office/powerpoint/2010/main" val="1633706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78B2-8AD8-D666-06C4-3AFB09284340}"/>
              </a:ext>
            </a:extLst>
          </p:cNvPr>
          <p:cNvSpPr>
            <a:spLocks noGrp="1"/>
          </p:cNvSpPr>
          <p:nvPr>
            <p:ph type="ctrTitle"/>
          </p:nvPr>
        </p:nvSpPr>
        <p:spPr/>
        <p:txBody>
          <a:bodyPr>
            <a:normAutofit/>
          </a:bodyPr>
          <a:lstStyle/>
          <a:p>
            <a:r>
              <a:rPr lang="en-GB" sz="6600" b="1" dirty="0">
                <a:latin typeface="Calibri" panose="020F0502020204030204" pitchFamily="34" charset="0"/>
                <a:ea typeface="Calibri" panose="020F0502020204030204" pitchFamily="34" charset="0"/>
                <a:cs typeface="Calibri" panose="020F0502020204030204" pitchFamily="34" charset="0"/>
              </a:rPr>
              <a:t>THE POWER OF STORIES</a:t>
            </a:r>
          </a:p>
        </p:txBody>
      </p:sp>
      <p:pic>
        <p:nvPicPr>
          <p:cNvPr id="4" name="Picture 3" descr="A logo of a graduate&#10;&#10;Description automatically generated with medium confidence">
            <a:extLst>
              <a:ext uri="{FF2B5EF4-FFF2-40B4-BE49-F238E27FC236}">
                <a16:creationId xmlns:a16="http://schemas.microsoft.com/office/drawing/2014/main" id="{E616A160-BFF3-1CCD-8640-72BF43DEA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0105" y="5290926"/>
            <a:ext cx="2200054" cy="1442477"/>
          </a:xfrm>
          <a:prstGeom prst="rect">
            <a:avLst/>
          </a:prstGeom>
        </p:spPr>
      </p:pic>
    </p:spTree>
    <p:extLst>
      <p:ext uri="{BB962C8B-B14F-4D97-AF65-F5344CB8AC3E}">
        <p14:creationId xmlns:p14="http://schemas.microsoft.com/office/powerpoint/2010/main" val="2573089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1127</TotalTime>
  <Words>1927</Words>
  <Application>Microsoft Office PowerPoint</Application>
  <PresentationFormat>Widescreen</PresentationFormat>
  <Paragraphs>180</Paragraphs>
  <Slides>40</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Aptos</vt:lpstr>
      <vt:lpstr>Aptos Display</vt:lpstr>
      <vt:lpstr>Arial</vt:lpstr>
      <vt:lpstr>Calibri</vt:lpstr>
      <vt:lpstr>Calibri Light</vt:lpstr>
      <vt:lpstr>Wingdings</vt:lpstr>
      <vt:lpstr>Office Theme</vt:lpstr>
      <vt:lpstr>1_Office Theme</vt:lpstr>
      <vt:lpstr>2_Office Theme</vt:lpstr>
      <vt:lpstr>ORAL HISTORY MADE EASY</vt:lpstr>
      <vt:lpstr>PowerPoint Presentation</vt:lpstr>
      <vt:lpstr>What we will have achieved at the end of today</vt:lpstr>
      <vt:lpstr>Introductions and welcome</vt:lpstr>
      <vt:lpstr>PowerPoint Presentation</vt:lpstr>
      <vt:lpstr>Our  class  covenant</vt:lpstr>
      <vt:lpstr>PowerPoint Presentation</vt:lpstr>
      <vt:lpstr>PowerPoint Presentation</vt:lpstr>
      <vt:lpstr>THE POWER OF STORIES</vt:lpstr>
      <vt:lpstr>Oral history as ‘traces of history’ (1)</vt:lpstr>
      <vt:lpstr>Oral history as ‘traces of history’ (2)</vt:lpstr>
      <vt:lpstr>The power of stories</vt:lpstr>
      <vt:lpstr>The importance of one to one interaction for empathy building</vt:lpstr>
      <vt:lpstr>We need to preserve our stories – NOW!</vt:lpstr>
      <vt:lpstr>The death of ‘born digital’ sources?</vt:lpstr>
      <vt:lpstr>I want to hear your voice</vt:lpstr>
      <vt:lpstr>Exercise 1</vt:lpstr>
      <vt:lpstr>CONCEPTUALISING  ORAL HISTORY</vt:lpstr>
      <vt:lpstr>Oral history in a continuum of stories</vt:lpstr>
      <vt:lpstr>Conceptualising oral history (1)</vt:lpstr>
      <vt:lpstr>Conceptualising oral history (2)</vt:lpstr>
      <vt:lpstr>YOUR POSITIONALITY AS AN ORAL HISTORIAN: HABITUS</vt:lpstr>
      <vt:lpstr>Decide what sort of an oral historian you want to be</vt:lpstr>
      <vt:lpstr>The importance of habitus in oral history</vt:lpstr>
      <vt:lpstr>What are the beliefs and values which have drawn you to oral history?</vt:lpstr>
      <vt:lpstr>YOUR HOPES AND FEARS </vt:lpstr>
      <vt:lpstr>Your development journey, your way</vt:lpstr>
      <vt:lpstr>Hopes and fears</vt:lpstr>
      <vt:lpstr>EXPERENTIAL LEARNING AND REFLECTIVE PRACTICE</vt:lpstr>
      <vt:lpstr>Experiential learning</vt:lpstr>
      <vt:lpstr>The Six Step Programme To Success DRAGON Framework</vt:lpstr>
      <vt:lpstr>PowerPoint Presentation</vt:lpstr>
      <vt:lpstr>PowerPoint Presentation</vt:lpstr>
      <vt:lpstr>TOUR OF YOUR VIRTUAL LEARNING ENVIRONMENT</vt:lpstr>
      <vt:lpstr>Accessing the student portal (1)</vt:lpstr>
      <vt:lpstr>Accessing the student portal (2)</vt:lpstr>
      <vt:lpstr>Week 1  folder</vt:lpstr>
      <vt:lpstr>Tasks for week 2</vt:lpstr>
      <vt:lpstr>What we have covered today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ORAL HISTORY MADE EASY</dc:title>
  <dc:creator>Angela Maye-Banbury</dc:creator>
  <cp:lastModifiedBy>Angela Maye-Banbury</cp:lastModifiedBy>
  <cp:revision>37</cp:revision>
  <dcterms:created xsi:type="dcterms:W3CDTF">2024-03-07T15:54:17Z</dcterms:created>
  <dcterms:modified xsi:type="dcterms:W3CDTF">2025-03-09T10:08:44Z</dcterms:modified>
</cp:coreProperties>
</file>